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wmf" ContentType="image/x-wmf"/>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5" r:id="rId4"/>
  </p:sldMasterIdLst>
  <p:notesMasterIdLst>
    <p:notesMasterId r:id="rId26"/>
  </p:notesMasterIdLst>
  <p:sldIdLst>
    <p:sldId id="856" r:id="rId5"/>
    <p:sldId id="857" r:id="rId6"/>
    <p:sldId id="885" r:id="rId7"/>
    <p:sldId id="257" r:id="rId8"/>
    <p:sldId id="314" r:id="rId9"/>
    <p:sldId id="874" r:id="rId10"/>
    <p:sldId id="258" r:id="rId11"/>
    <p:sldId id="521" r:id="rId12"/>
    <p:sldId id="318" r:id="rId13"/>
    <p:sldId id="875" r:id="rId14"/>
    <p:sldId id="338" r:id="rId15"/>
    <p:sldId id="858" r:id="rId16"/>
    <p:sldId id="523" r:id="rId17"/>
    <p:sldId id="316" r:id="rId18"/>
    <p:sldId id="525" r:id="rId19"/>
    <p:sldId id="587" r:id="rId20"/>
    <p:sldId id="588" r:id="rId21"/>
    <p:sldId id="612" r:id="rId22"/>
    <p:sldId id="611" r:id="rId23"/>
    <p:sldId id="589" r:id="rId24"/>
    <p:sldId id="280" r:id="rId25"/>
    <p:sldId id="614" r:id="rId27"/>
    <p:sldId id="328" r:id="rId28"/>
    <p:sldId id="882" r:id="rId29"/>
    <p:sldId id="1014" r:id="rId30"/>
    <p:sldId id="595" r:id="rId31"/>
    <p:sldId id="883" r:id="rId32"/>
    <p:sldId id="867" r:id="rId33"/>
    <p:sldId id="868" r:id="rId34"/>
    <p:sldId id="959" r:id="rId35"/>
    <p:sldId id="960" r:id="rId36"/>
    <p:sldId id="961" r:id="rId37"/>
    <p:sldId id="962" r:id="rId38"/>
    <p:sldId id="963" r:id="rId39"/>
    <p:sldId id="964" r:id="rId40"/>
    <p:sldId id="596" r:id="rId41"/>
    <p:sldId id="597" r:id="rId42"/>
    <p:sldId id="870" r:id="rId43"/>
    <p:sldId id="886" r:id="rId44"/>
    <p:sldId id="887" r:id="rId45"/>
    <p:sldId id="888" r:id="rId46"/>
    <p:sldId id="938" r:id="rId47"/>
    <p:sldId id="932" r:id="rId48"/>
    <p:sldId id="933" r:id="rId49"/>
    <p:sldId id="934" r:id="rId50"/>
    <p:sldId id="935" r:id="rId51"/>
    <p:sldId id="936" r:id="rId52"/>
    <p:sldId id="937" r:id="rId53"/>
    <p:sldId id="992" r:id="rId54"/>
    <p:sldId id="993" r:id="rId55"/>
    <p:sldId id="994" r:id="rId56"/>
    <p:sldId id="996" r:id="rId57"/>
    <p:sldId id="997" r:id="rId58"/>
    <p:sldId id="998" r:id="rId59"/>
    <p:sldId id="999" r:id="rId60"/>
    <p:sldId id="1000" r:id="rId61"/>
    <p:sldId id="859" r:id="rId62"/>
    <p:sldId id="600" r:id="rId63"/>
    <p:sldId id="263" r:id="rId64"/>
    <p:sldId id="300" r:id="rId65"/>
    <p:sldId id="301" r:id="rId66"/>
    <p:sldId id="425" r:id="rId67"/>
    <p:sldId id="878" r:id="rId68"/>
    <p:sldId id="879" r:id="rId69"/>
    <p:sldId id="880" r:id="rId70"/>
    <p:sldId id="881" r:id="rId71"/>
    <p:sldId id="602" r:id="rId72"/>
    <p:sldId id="337" r:id="rId73"/>
    <p:sldId id="564" r:id="rId74"/>
  </p:sldIdLst>
  <p:sldSz cx="9144000" cy="6858000" type="screen4x3"/>
  <p:notesSz cx="6858000" cy="9144000"/>
  <p:custDataLst>
    <p:tags r:id="rId78"/>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0000FF"/>
    <a:srgbClr val="FF0066"/>
    <a:srgbClr val="3333FF"/>
    <a:srgbClr val="FFCCFF"/>
    <a:srgbClr val="CCECFF"/>
    <a:srgbClr val="FFFF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114" d="100"/>
          <a:sy n="114" d="100"/>
        </p:scale>
        <p:origin x="840" y="102"/>
      </p:cViewPr>
      <p:guideLst>
        <p:guide orient="horz" pos="2134"/>
        <p:guide pos="2887"/>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8" Type="http://schemas.openxmlformats.org/officeDocument/2006/relationships/tags" Target="tags/tag10.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notesMaster" Target="notesMasters/notesMaster1.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70.wmf"/><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image" Target="../media/image9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52AA3C-E6B9-49B0-94E9-BE41B4DCE91E}"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TextEdit="1"/>
          </p:cNvSpPr>
          <p:nvPr>
            <p:ph type="sldImg"/>
          </p:nvPr>
        </p:nvSpPr>
        <p:spPr>
          <a:ln>
            <a:solidFill>
              <a:srgbClr val="000000">
                <a:alpha val="100000"/>
              </a:srgbClr>
            </a:solidFill>
            <a:miter lim="800000"/>
          </a:ln>
        </p:spPr>
      </p:sp>
      <p:sp>
        <p:nvSpPr>
          <p:cNvPr id="44035" name="Rectangle 3"/>
          <p:cNvSpPr>
            <a:spLocks noGrp="1"/>
          </p:cNvSpPr>
          <p:nvPr>
            <p:ph type="body" idx="1"/>
          </p:nvPr>
        </p:nvSpPr>
        <p:spPr>
          <a:noFill/>
          <a:ln>
            <a:noFill/>
          </a:ln>
        </p:spPr>
        <p:txBody>
          <a:bodyPr wrap="square" lIns="91440" tIns="45720" rIns="91440" bIns="45720" anchor="t" anchorCtr="0"/>
          <a:lstStyle/>
          <a:p>
            <a:pPr lvl="0"/>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35522" name="Rectangle 1026"/>
          <p:cNvSpPr>
            <a:spLocks noGrp="1" noChangeArrowheads="1"/>
          </p:cNvSpPr>
          <p:nvPr>
            <p:ph type="ctrTitle"/>
          </p:nvPr>
        </p:nvSpPr>
        <p:spPr>
          <a:xfrm>
            <a:off x="358775" y="1798638"/>
            <a:ext cx="6478588" cy="1439862"/>
          </a:xfrm>
        </p:spPr>
        <p:txBody>
          <a:bodyPr anchor="b"/>
          <a:lstStyle>
            <a:lvl1pPr>
              <a:defRPr sz="4400"/>
            </a:lvl1pPr>
          </a:lstStyle>
          <a:p>
            <a:r>
              <a:rPr lang="zh-CN" altLang="en-US" noProof="1"/>
              <a:t>单击此处编辑母版标题样式</a:t>
            </a:r>
            <a:endParaRPr lang="sv-SE" altLang="en-US" noProof="1"/>
          </a:p>
        </p:txBody>
      </p:sp>
      <p:sp>
        <p:nvSpPr>
          <p:cNvPr id="235523" name="Rectangle 1027"/>
          <p:cNvSpPr>
            <a:spLocks noGrp="1" noChangeArrowheads="1"/>
          </p:cNvSpPr>
          <p:nvPr>
            <p:ph type="subTitle" idx="1"/>
          </p:nvPr>
        </p:nvSpPr>
        <p:spPr>
          <a:xfrm>
            <a:off x="395288" y="3417888"/>
            <a:ext cx="6478587" cy="1800225"/>
          </a:xfrm>
        </p:spPr>
        <p:txBody>
          <a:bodyPr/>
          <a:lstStyle>
            <a:lvl1pPr marL="0" indent="0">
              <a:spcBef>
                <a:spcPct val="0"/>
              </a:spcBef>
              <a:buFont typeface="Wingdings" panose="05000000000000000000" pitchFamily="2" charset="2"/>
              <a:buNone/>
              <a:defRPr sz="2000">
                <a:solidFill>
                  <a:schemeClr val="tx2"/>
                </a:solidFill>
              </a:defRPr>
            </a:lvl1pPr>
          </a:lstStyle>
          <a:p>
            <a:r>
              <a:rPr lang="zh-CN" altLang="en-US" noProof="1"/>
              <a:t>单击此处编辑母版副标题样式</a:t>
            </a:r>
            <a:endParaRPr lang="sv-SE" altLang="en-US" noProof="1"/>
          </a:p>
        </p:txBody>
      </p:sp>
      <p:sp>
        <p:nvSpPr>
          <p:cNvPr id="19" name="Rectangle 1028"/>
          <p:cNvSpPr>
            <a:spLocks noGrp="1" noChangeArrowheads="1"/>
          </p:cNvSpPr>
          <p:nvPr>
            <p:ph type="dt" sz="half" idx="2"/>
          </p:nvPr>
        </p:nvSpPr>
        <p:spPr bwMode="auto">
          <a:xfrm>
            <a:off x="1295400" y="6621463"/>
            <a:ext cx="1066800" cy="1524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20" name="Rectangle 1029"/>
          <p:cNvSpPr>
            <a:spLocks noGrp="1" noChangeArrowheads="1"/>
          </p:cNvSpPr>
          <p:nvPr>
            <p:ph type="ftr" sz="quarter" idx="3"/>
          </p:nvPr>
        </p:nvSpPr>
        <p:spPr bwMode="auto">
          <a:xfrm>
            <a:off x="2209800" y="6621463"/>
            <a:ext cx="2895600" cy="152400"/>
          </a:xfrm>
          <a:prstGeom prst="rect">
            <a:avLst/>
          </a:prstGeom>
          <a:ln>
            <a:miter lim="800000"/>
          </a:ln>
        </p:spPr>
        <p:txBody>
          <a:bodyPr vert="horz" wrap="square" lIns="91440" tIns="45720" rIns="91440" bIns="45720" numCol="1" anchor="t" anchorCtr="0" compatLnSpc="1"/>
          <a:lstStyle>
            <a:lvl1pPr>
              <a:defRPr>
                <a:solidFill>
                  <a:schemeClr val="folHlink"/>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2CBAA0A-0B13-4D25-A44F-3F0B3504D9AE}" type="slidenum">
              <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rPr>
            </a:fld>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976938" y="358775"/>
            <a:ext cx="1871662" cy="61182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358775" y="358775"/>
            <a:ext cx="5465763" cy="61182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2CBAA0A-0B13-4D25-A44F-3F0B3504D9AE}" type="slidenum">
              <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rPr>
            </a:fld>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ctrTitle"/>
          </p:nvPr>
        </p:nvSpPr>
        <p:spPr>
          <a:xfrm>
            <a:off x="2951707" y="1721313"/>
            <a:ext cx="6109348" cy="1170493"/>
          </a:xfrm>
        </p:spPr>
        <p:txBody>
          <a:bodyPr/>
          <a:lstStyle>
            <a:lvl1pPr>
              <a:defRPr sz="4000"/>
            </a:lvl1pPr>
          </a:lstStyle>
          <a:p>
            <a:r>
              <a:rPr lang="zh-CN" altLang="en-US" noProof="1"/>
              <a:t>单击此处编辑母版标题样式</a:t>
            </a:r>
            <a:endParaRPr lang="en-US" altLang="zh-CN" noProof="1"/>
          </a:p>
        </p:txBody>
      </p:sp>
      <p:sp>
        <p:nvSpPr>
          <p:cNvPr id="67587" name="Rectangle 3"/>
          <p:cNvSpPr>
            <a:spLocks noGrp="1" noChangeArrowheads="1"/>
          </p:cNvSpPr>
          <p:nvPr>
            <p:ph type="subTitle" idx="1"/>
          </p:nvPr>
        </p:nvSpPr>
        <p:spPr>
          <a:xfrm>
            <a:off x="2814418" y="3167217"/>
            <a:ext cx="6177992" cy="826230"/>
          </a:xfrm>
        </p:spPr>
        <p:txBody>
          <a:bodyPr/>
          <a:lstStyle>
            <a:lvl1pPr marL="0" indent="0" algn="ctr">
              <a:buFontTx/>
              <a:buNone/>
              <a:defRPr/>
            </a:lvl1pPr>
          </a:lstStyle>
          <a:p>
            <a:r>
              <a:rPr lang="zh-CN" altLang="en-US" noProof="1"/>
              <a:t>单击此处编辑母版副标题样式</a:t>
            </a:r>
            <a:endParaRPr lang="en-US" altLang="zh-CN" noProof="1"/>
          </a:p>
        </p:txBody>
      </p:sp>
      <p:sp>
        <p:nvSpPr>
          <p:cNvPr id="7" name="Rectangle 4"/>
          <p:cNvSpPr>
            <a:spLocks noGrp="1" noChangeArrowheads="1"/>
          </p:cNvSpPr>
          <p:nvPr>
            <p:ph type="dt" sz="half" idx="2"/>
          </p:nvPr>
        </p:nvSpPr>
        <p:spPr bwMode="auto">
          <a:xfrm>
            <a:off x="685800" y="6265863"/>
            <a:ext cx="1922463" cy="481013"/>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57538" y="6265863"/>
            <a:ext cx="2814638" cy="481013"/>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21450" y="6265863"/>
            <a:ext cx="1922463" cy="481013"/>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68941-F62E-4181-9959-8BCFE5CC671E}"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5"/>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5F717-19A8-465B-9A75-E78EA568D731}"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196" y="4406563"/>
            <a:ext cx="7772543" cy="1362706"/>
          </a:xfrm>
        </p:spPr>
        <p:txBody>
          <a:bodyPr anchor="t"/>
          <a:lstStyle>
            <a:lvl1pPr algn="l">
              <a:defRPr sz="36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196" y="2906151"/>
            <a:ext cx="7772543" cy="1500412"/>
          </a:xfrm>
        </p:spPr>
        <p:txBody>
          <a:bodyPr anchor="b"/>
          <a:lstStyle>
            <a:lvl1pPr marL="0" indent="0">
              <a:buNone/>
              <a:defRPr sz="1800"/>
            </a:lvl1pPr>
            <a:lvl2pPr marL="412115" indent="0">
              <a:buNone/>
              <a:defRPr sz="1600"/>
            </a:lvl2pPr>
            <a:lvl3pPr marL="824865" indent="0">
              <a:buNone/>
              <a:defRPr sz="1400"/>
            </a:lvl3pPr>
            <a:lvl4pPr marL="1236980" indent="0">
              <a:buNone/>
              <a:defRPr sz="1300"/>
            </a:lvl4pPr>
            <a:lvl5pPr marL="1649730" indent="0">
              <a:buNone/>
              <a:defRPr sz="1300"/>
            </a:lvl5pPr>
            <a:lvl6pPr marL="2061845" indent="0">
              <a:buNone/>
              <a:defRPr sz="1300"/>
            </a:lvl6pPr>
            <a:lvl7pPr marL="2474595" indent="0">
              <a:buNone/>
              <a:defRPr sz="1300"/>
            </a:lvl7pPr>
            <a:lvl8pPr marL="2886710" indent="0">
              <a:buNone/>
              <a:defRPr sz="1300"/>
            </a:lvl8pPr>
            <a:lvl9pPr marL="3299460" indent="0">
              <a:buNone/>
              <a:defRPr sz="1300"/>
            </a:lvl9pPr>
          </a:lstStyle>
          <a:p>
            <a:pPr lvl="0"/>
            <a:r>
              <a:rPr lang="zh-CN" altLang="en-US" noProof="1"/>
              <a:t>单击此处编辑母版文本样式</a:t>
            </a:r>
            <a:endParaRPr lang="zh-CN" altLang="en-US" noProof="1"/>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1E58F1F-3B77-4C99-A7C5-19811B18F6F0}"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274577" y="1377051"/>
            <a:ext cx="4255950" cy="4719268"/>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67816" y="1377051"/>
            <a:ext cx="4255950" cy="4719268"/>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A34BAC-EDE3-415A-A761-BCB4F28BA5A1}"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629" y="273976"/>
            <a:ext cx="8228742" cy="1143239"/>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629" y="1534838"/>
            <a:ext cx="4040007" cy="639755"/>
          </a:xfrm>
        </p:spPr>
        <p:txBody>
          <a:bodyPr anchor="b"/>
          <a:lstStyle>
            <a:lvl1pPr marL="0" indent="0">
              <a:buNone/>
              <a:defRPr sz="2200" b="1"/>
            </a:lvl1pPr>
            <a:lvl2pPr marL="412115" indent="0">
              <a:buNone/>
              <a:defRPr sz="1800" b="1"/>
            </a:lvl2pPr>
            <a:lvl3pPr marL="824865" indent="0">
              <a:buNone/>
              <a:defRPr sz="1600" b="1"/>
            </a:lvl3pPr>
            <a:lvl4pPr marL="1236980" indent="0">
              <a:buNone/>
              <a:defRPr sz="1400" b="1"/>
            </a:lvl4pPr>
            <a:lvl5pPr marL="1649730" indent="0">
              <a:buNone/>
              <a:defRPr sz="1400" b="1"/>
            </a:lvl5pPr>
            <a:lvl6pPr marL="2061845" indent="0">
              <a:buNone/>
              <a:defRPr sz="1400" b="1"/>
            </a:lvl6pPr>
            <a:lvl7pPr marL="2474595" indent="0">
              <a:buNone/>
              <a:defRPr sz="1400" b="1"/>
            </a:lvl7pPr>
            <a:lvl8pPr marL="2886710" indent="0">
              <a:buNone/>
              <a:defRPr sz="1400" b="1"/>
            </a:lvl8pPr>
            <a:lvl9pPr marL="3299460" indent="0">
              <a:buNone/>
              <a:defRPr sz="14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629" y="2174593"/>
            <a:ext cx="4040007" cy="395184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4935" y="1534838"/>
            <a:ext cx="4041436" cy="639755"/>
          </a:xfrm>
        </p:spPr>
        <p:txBody>
          <a:bodyPr anchor="b"/>
          <a:lstStyle>
            <a:lvl1pPr marL="0" indent="0">
              <a:buNone/>
              <a:defRPr sz="2200" b="1"/>
            </a:lvl1pPr>
            <a:lvl2pPr marL="412115" indent="0">
              <a:buNone/>
              <a:defRPr sz="1800" b="1"/>
            </a:lvl2pPr>
            <a:lvl3pPr marL="824865" indent="0">
              <a:buNone/>
              <a:defRPr sz="1600" b="1"/>
            </a:lvl3pPr>
            <a:lvl4pPr marL="1236980" indent="0">
              <a:buNone/>
              <a:defRPr sz="1400" b="1"/>
            </a:lvl4pPr>
            <a:lvl5pPr marL="1649730" indent="0">
              <a:buNone/>
              <a:defRPr sz="1400" b="1"/>
            </a:lvl5pPr>
            <a:lvl6pPr marL="2061845" indent="0">
              <a:buNone/>
              <a:defRPr sz="1400" b="1"/>
            </a:lvl6pPr>
            <a:lvl7pPr marL="2474595" indent="0">
              <a:buNone/>
              <a:defRPr sz="1400" b="1"/>
            </a:lvl7pPr>
            <a:lvl8pPr marL="2886710" indent="0">
              <a:buNone/>
              <a:defRPr sz="1400" b="1"/>
            </a:lvl8pPr>
            <a:lvl9pPr marL="3299460" indent="0">
              <a:buNone/>
              <a:defRPr sz="14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4935" y="2174593"/>
            <a:ext cx="4041436" cy="395184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08E405-8218-4262-A779-4AF62528D9E9}"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7" name="日期占位符 2"/>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3"/>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8C361D9-F560-4642-AA9F-C885A763BD95}"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2"/>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3"/>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74C94B-3A10-498C-BC68-68FE31DE07A3}"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630" y="272542"/>
            <a:ext cx="3007481" cy="1161887"/>
          </a:xfrm>
        </p:spPr>
        <p:txBody>
          <a:bodyPr anchor="b"/>
          <a:lstStyle>
            <a:lvl1pPr algn="l">
              <a:defRPr sz="18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227" y="272541"/>
            <a:ext cx="5111144" cy="5853901"/>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630" y="1434428"/>
            <a:ext cx="3007481" cy="4692014"/>
          </a:xfrm>
        </p:spPr>
        <p:txBody>
          <a:bodyPr/>
          <a:lstStyle>
            <a:lvl1pPr marL="0" indent="0">
              <a:buNone/>
              <a:defRPr sz="1300"/>
            </a:lvl1pPr>
            <a:lvl2pPr marL="412115" indent="0">
              <a:buNone/>
              <a:defRPr sz="1100"/>
            </a:lvl2pPr>
            <a:lvl3pPr marL="824865" indent="0">
              <a:buNone/>
              <a:defRPr sz="900"/>
            </a:lvl3pPr>
            <a:lvl4pPr marL="1236980" indent="0">
              <a:buNone/>
              <a:defRPr sz="800"/>
            </a:lvl4pPr>
            <a:lvl5pPr marL="1649730" indent="0">
              <a:buNone/>
              <a:defRPr sz="800"/>
            </a:lvl5pPr>
            <a:lvl6pPr marL="2061845" indent="0">
              <a:buNone/>
              <a:defRPr sz="800"/>
            </a:lvl6pPr>
            <a:lvl7pPr marL="2474595" indent="0">
              <a:buNone/>
              <a:defRPr sz="800"/>
            </a:lvl7pPr>
            <a:lvl8pPr marL="2886710" indent="0">
              <a:buNone/>
              <a:defRPr sz="800"/>
            </a:lvl8pPr>
            <a:lvl9pPr marL="3299460" indent="0">
              <a:buNone/>
              <a:defRPr sz="800"/>
            </a:lvl9pPr>
          </a:lstStyle>
          <a:p>
            <a:pPr lvl="0"/>
            <a:r>
              <a:rPr lang="zh-CN" altLang="en-US" noProof="1"/>
              <a:t>单击此处编辑母版文本样式</a:t>
            </a:r>
            <a:endParaRPr lang="zh-CN" altLang="en-US" noProof="1"/>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17F00CB-A0CB-46A1-AE30-07044D67F36B}"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PhAnim="0" showMasterSp="0">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4098" name="Group 7"/>
          <p:cNvGrpSpPr/>
          <p:nvPr/>
        </p:nvGrpSpPr>
        <p:grpSpPr>
          <a:xfrm>
            <a:off x="-230187" y="0"/>
            <a:ext cx="201612" cy="2674938"/>
            <a:chOff x="2646" y="2216"/>
            <a:chExt cx="127" cy="1685"/>
          </a:xfrm>
        </p:grpSpPr>
        <p:sp>
          <p:nvSpPr>
            <p:cNvPr id="20" name="Rectangle 8"/>
            <p:cNvSpPr>
              <a:spLocks noChangeAspect="1" noChangeArrowheads="1"/>
            </p:cNvSpPr>
            <p:nvPr/>
          </p:nvSpPr>
          <p:spPr bwMode="auto">
            <a:xfrm>
              <a:off x="2646" y="2392"/>
              <a:ext cx="127" cy="127"/>
            </a:xfrm>
            <a:prstGeom prst="rect">
              <a:avLst/>
            </a:prstGeom>
            <a:solidFill>
              <a:srgbClr val="CF353B"/>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Rectangle 9"/>
            <p:cNvSpPr>
              <a:spLocks noChangeAspect="1" noChangeArrowheads="1"/>
            </p:cNvSpPr>
            <p:nvPr/>
          </p:nvSpPr>
          <p:spPr bwMode="auto">
            <a:xfrm>
              <a:off x="2646" y="2216"/>
              <a:ext cx="127" cy="125"/>
            </a:xfrm>
            <a:prstGeom prst="rect">
              <a:avLst/>
            </a:prstGeom>
            <a:solidFill>
              <a:srgbClr val="DA7C0C"/>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Rectangle 10"/>
            <p:cNvSpPr>
              <a:spLocks noChangeAspect="1" noChangeArrowheads="1"/>
            </p:cNvSpPr>
            <p:nvPr/>
          </p:nvSpPr>
          <p:spPr bwMode="auto">
            <a:xfrm>
              <a:off x="2646" y="2567"/>
              <a:ext cx="127" cy="127"/>
            </a:xfrm>
            <a:prstGeom prst="rect">
              <a:avLst/>
            </a:prstGeom>
            <a:solidFill>
              <a:srgbClr val="BA8D3A"/>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Rectangle 11"/>
            <p:cNvSpPr>
              <a:spLocks noChangeAspect="1" noChangeArrowheads="1"/>
            </p:cNvSpPr>
            <p:nvPr/>
          </p:nvSpPr>
          <p:spPr bwMode="auto">
            <a:xfrm>
              <a:off x="2646" y="3094"/>
              <a:ext cx="127" cy="125"/>
            </a:xfrm>
            <a:prstGeom prst="rect">
              <a:avLst/>
            </a:prstGeom>
            <a:solidFill>
              <a:srgbClr val="005F58"/>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Rectangle 12"/>
            <p:cNvSpPr>
              <a:spLocks noChangeAspect="1" noChangeArrowheads="1"/>
            </p:cNvSpPr>
            <p:nvPr/>
          </p:nvSpPr>
          <p:spPr bwMode="auto">
            <a:xfrm>
              <a:off x="2646" y="2920"/>
              <a:ext cx="127" cy="126"/>
            </a:xfrm>
            <a:prstGeom prst="rect">
              <a:avLst/>
            </a:prstGeom>
            <a:solidFill>
              <a:srgbClr val="00975D"/>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Rectangle 13"/>
            <p:cNvSpPr>
              <a:spLocks noChangeAspect="1" noChangeArrowheads="1"/>
            </p:cNvSpPr>
            <p:nvPr/>
          </p:nvSpPr>
          <p:spPr bwMode="auto">
            <a:xfrm>
              <a:off x="2646" y="3441"/>
              <a:ext cx="127" cy="126"/>
            </a:xfrm>
            <a:prstGeom prst="rect">
              <a:avLst/>
            </a:prstGeom>
            <a:solidFill>
              <a:srgbClr val="B00B4C"/>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Rectangle 14"/>
            <p:cNvSpPr>
              <a:spLocks noChangeAspect="1" noChangeArrowheads="1"/>
            </p:cNvSpPr>
            <p:nvPr/>
          </p:nvSpPr>
          <p:spPr bwMode="auto">
            <a:xfrm>
              <a:off x="2646" y="3265"/>
              <a:ext cx="127" cy="127"/>
            </a:xfrm>
            <a:prstGeom prst="rect">
              <a:avLst/>
            </a:prstGeom>
            <a:solidFill>
              <a:srgbClr val="35247A"/>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 name="Rectangle 15"/>
            <p:cNvSpPr>
              <a:spLocks noChangeAspect="1" noChangeArrowheads="1"/>
            </p:cNvSpPr>
            <p:nvPr/>
          </p:nvSpPr>
          <p:spPr bwMode="auto">
            <a:xfrm>
              <a:off x="2646" y="2744"/>
              <a:ext cx="127" cy="126"/>
            </a:xfrm>
            <a:prstGeom prst="rect">
              <a:avLst/>
            </a:prstGeom>
            <a:solidFill>
              <a:srgbClr val="004477"/>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 name="Rectangle 16"/>
            <p:cNvSpPr>
              <a:spLocks noChangeAspect="1" noChangeArrowheads="1"/>
            </p:cNvSpPr>
            <p:nvPr/>
          </p:nvSpPr>
          <p:spPr bwMode="auto">
            <a:xfrm>
              <a:off x="2646" y="3615"/>
              <a:ext cx="127" cy="127"/>
            </a:xfrm>
            <a:prstGeom prst="rect">
              <a:avLst/>
            </a:prstGeom>
            <a:solidFill>
              <a:srgbClr val="999999"/>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 name="Rectangle 17"/>
            <p:cNvSpPr>
              <a:spLocks noChangeAspect="1" noChangeArrowheads="1"/>
            </p:cNvSpPr>
            <p:nvPr/>
          </p:nvSpPr>
          <p:spPr bwMode="auto">
            <a:xfrm>
              <a:off x="2646" y="3774"/>
              <a:ext cx="127" cy="127"/>
            </a:xfrm>
            <a:prstGeom prst="rect">
              <a:avLst/>
            </a:prstGeom>
            <a:solidFill>
              <a:schemeClr val="tx1"/>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30" name="Text Box 19"/>
          <p:cNvSpPr txBox="1">
            <a:spLocks noChangeArrowheads="1"/>
          </p:cNvSpPr>
          <p:nvPr/>
        </p:nvSpPr>
        <p:spPr bwMode="auto">
          <a:xfrm>
            <a:off x="7772400" y="5715000"/>
            <a:ext cx="685800" cy="515938"/>
          </a:xfrm>
          <a:prstGeom prst="rect">
            <a:avLst/>
          </a:prstGeom>
          <a:noFill/>
          <a:ln>
            <a:noFill/>
          </a:ln>
        </p:spPr>
        <p:txBody>
          <a:bodyPr tIns="90000" bIns="90000">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 name="右箭头 18"/>
          <p:cNvSpPr/>
          <p:nvPr/>
        </p:nvSpPr>
        <p:spPr>
          <a:xfrm flipV="1">
            <a:off x="2714612" y="6215082"/>
            <a:ext cx="6072230" cy="142875"/>
          </a:xfrm>
          <a:prstGeom prst="rightArrow">
            <a:avLst/>
          </a:prstGeom>
          <a:solidFill>
            <a:srgbClr val="00B050"/>
          </a:solidFill>
          <a:ln>
            <a:noFill/>
            <a:prstDash val="dashDot"/>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TextBox 19"/>
          <p:cNvSpPr txBox="1">
            <a:spLocks noChangeArrowheads="1"/>
          </p:cNvSpPr>
          <p:nvPr/>
        </p:nvSpPr>
        <p:spPr bwMode="auto">
          <a:xfrm>
            <a:off x="3786188" y="6334125"/>
            <a:ext cx="4786313" cy="523875"/>
          </a:xfrm>
          <a:prstGeom prst="rect">
            <a:avLst/>
          </a:prstGeom>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1F06B6"/>
                </a:solidFill>
                <a:effectLst/>
                <a:uLnTx/>
                <a:uFillTx/>
                <a:latin typeface="隶书" panose="02010509060101010101" pitchFamily="49" charset="-122"/>
                <a:ea typeface="隶书" panose="02010509060101010101" pitchFamily="49" charset="-122"/>
                <a:cs typeface="+mn-cs"/>
              </a:rPr>
              <a:t>工业机器人</a:t>
            </a:r>
            <a:r>
              <a:rPr kumimoji="0" lang="zh-CN" altLang="en-US" sz="2000" b="1" i="0" u="none" strike="noStrike" kern="1200" cap="none" spc="0" normalizeH="0" baseline="0" noProof="0">
                <a:ln>
                  <a:noFill/>
                </a:ln>
                <a:solidFill>
                  <a:srgbClr val="1F06B6"/>
                </a:solidFill>
                <a:effectLst/>
                <a:uLnTx/>
                <a:uFillTx/>
                <a:latin typeface="隶书" panose="02010509060101010101" pitchFamily="49" charset="-122"/>
                <a:ea typeface="隶书" panose="02010509060101010101" pitchFamily="49" charset="-122"/>
                <a:cs typeface="+mn-cs"/>
              </a:rPr>
              <a:t>及应用－机电工程学院</a:t>
            </a:r>
            <a:endParaRPr kumimoji="0" lang="zh-CN" altLang="en-US" sz="2000" b="1" i="0" u="none" strike="noStrike" kern="1200" cap="none" spc="0" normalizeH="0" baseline="0" noProof="0">
              <a:ln>
                <a:noFill/>
              </a:ln>
              <a:solidFill>
                <a:srgbClr val="1F06B6"/>
              </a:solidFill>
              <a:effectLst/>
              <a:uLnTx/>
              <a:uFillTx/>
              <a:latin typeface="隶书" panose="02010509060101010101" pitchFamily="49" charset="-122"/>
              <a:ea typeface="隶书" panose="02010509060101010101" pitchFamily="49" charset="-122"/>
              <a:cs typeface="+mn-cs"/>
            </a:endParaRPr>
          </a:p>
        </p:txBody>
      </p:sp>
      <p:cxnSp>
        <p:nvCxnSpPr>
          <p:cNvPr id="33" name="直接箭头连接符 32"/>
          <p:cNvCxnSpPr/>
          <p:nvPr/>
        </p:nvCxnSpPr>
        <p:spPr>
          <a:xfrm>
            <a:off x="428595" y="1071545"/>
            <a:ext cx="7358114" cy="1588"/>
          </a:xfrm>
          <a:prstGeom prst="straightConnector1">
            <a:avLst/>
          </a:prstGeom>
          <a:ln w="38100">
            <a:headEnd type="none" w="med" len="med"/>
            <a:tailEnd type="none" w="med" len="med"/>
          </a:ln>
          <a:effectLst>
            <a:glow rad="228600">
              <a:schemeClr val="accent4">
                <a:satMod val="175000"/>
                <a:alpha val="40000"/>
              </a:schemeClr>
            </a:glow>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4" name="日期占位符 3"/>
          <p:cNvSpPr>
            <a:spLocks noGrp="1"/>
          </p:cNvSpPr>
          <p:nvPr>
            <p:ph type="dt" sz="half" idx="2"/>
          </p:nvPr>
        </p:nvSpPr>
        <p:spPr bwMode="auto">
          <a:xfrm>
            <a:off x="457200" y="6621463"/>
            <a:ext cx="1066800" cy="1524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35" name="页脚占位符 4"/>
          <p:cNvSpPr>
            <a:spLocks noGrp="1"/>
          </p:cNvSpPr>
          <p:nvPr>
            <p:ph type="ftr" sz="quarter" idx="3"/>
          </p:nvPr>
        </p:nvSpPr>
        <p:spPr bwMode="auto">
          <a:xfrm>
            <a:off x="1524000" y="6621463"/>
            <a:ext cx="2895600" cy="1524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8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36" name="灯片编号占位符 5"/>
          <p:cNvSpPr>
            <a:spLocks noGrp="1"/>
          </p:cNvSpPr>
          <p:nvPr>
            <p:ph type="sldNum" sz="quarter" idx="4"/>
          </p:nvPr>
        </p:nvSpPr>
        <p:spPr bwMode="auto">
          <a:xfrm>
            <a:off x="152400" y="6621463"/>
            <a:ext cx="304800" cy="1524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8DD22B1-F493-4067-AD90-543BF2DF36AC}" type="slidenum">
              <a:rPr kumimoji="0" lang="en-US" altLang="zh-CN"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rPr>
            </a:fld>
            <a:endParaRPr kumimoji="0" lang="en-US" altLang="zh-CN"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1904" y="4801030"/>
            <a:ext cx="5487258" cy="566599"/>
          </a:xfrm>
        </p:spPr>
        <p:txBody>
          <a:bodyPr anchor="b"/>
          <a:lstStyle>
            <a:lvl1pPr algn="l">
              <a:defRPr sz="18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1904" y="612502"/>
            <a:ext cx="5487258" cy="4115373"/>
          </a:xfrm>
        </p:spPr>
        <p:txBody>
          <a:bodyPr vert="horz" wrap="square" lIns="91436" tIns="45718" rIns="91436" bIns="45718" numCol="1" anchor="t" anchorCtr="0" compatLnSpc="1"/>
          <a:lstStyle>
            <a:lvl1pPr marL="0" indent="0">
              <a:buNone/>
              <a:defRPr sz="2900"/>
            </a:lvl1pPr>
            <a:lvl2pPr marL="412115" indent="0">
              <a:buNone/>
              <a:defRPr sz="2500"/>
            </a:lvl2pPr>
            <a:lvl3pPr marL="824865" indent="0">
              <a:buNone/>
              <a:defRPr sz="2200"/>
            </a:lvl3pPr>
            <a:lvl4pPr marL="1236980" indent="0">
              <a:buNone/>
              <a:defRPr sz="1800"/>
            </a:lvl4pPr>
            <a:lvl5pPr marL="1649730" indent="0">
              <a:buNone/>
              <a:defRPr sz="1800"/>
            </a:lvl5pPr>
            <a:lvl6pPr marL="2061845" indent="0">
              <a:buNone/>
              <a:defRPr sz="1800"/>
            </a:lvl6pPr>
            <a:lvl7pPr marL="2474595" indent="0">
              <a:buNone/>
              <a:defRPr sz="1800"/>
            </a:lvl7pPr>
            <a:lvl8pPr marL="2886710" indent="0">
              <a:buNone/>
              <a:defRPr sz="1800"/>
            </a:lvl8pPr>
            <a:lvl9pPr marL="3299460" indent="0">
              <a:buNone/>
              <a:defRPr sz="18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900" b="0" i="0" u="none" strike="noStrike" kern="0" cap="none" spc="0" normalizeH="0" baseline="0" noProof="0">
                <a:ln>
                  <a:noFill/>
                </a:ln>
                <a:solidFill>
                  <a:schemeClr val="tx1"/>
                </a:solidFill>
                <a:effectLst/>
                <a:uLnTx/>
                <a:uFillTx/>
                <a:latin typeface="+mn-lt"/>
                <a:ea typeface="+mn-ea"/>
                <a:cs typeface="+mn-cs"/>
              </a:rPr>
              <a:t>单击图标添加图片</a:t>
            </a:r>
            <a:endParaRPr kumimoji="0" lang="zh-CN" altLang="en-US" sz="29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1904" y="5367629"/>
            <a:ext cx="5487258" cy="804714"/>
          </a:xfrm>
        </p:spPr>
        <p:txBody>
          <a:bodyPr/>
          <a:lstStyle>
            <a:lvl1pPr marL="0" indent="0">
              <a:buNone/>
              <a:defRPr sz="1300"/>
            </a:lvl1pPr>
            <a:lvl2pPr marL="412115" indent="0">
              <a:buNone/>
              <a:defRPr sz="1100"/>
            </a:lvl2pPr>
            <a:lvl3pPr marL="824865" indent="0">
              <a:buNone/>
              <a:defRPr sz="900"/>
            </a:lvl3pPr>
            <a:lvl4pPr marL="1236980" indent="0">
              <a:buNone/>
              <a:defRPr sz="800"/>
            </a:lvl4pPr>
            <a:lvl5pPr marL="1649730" indent="0">
              <a:buNone/>
              <a:defRPr sz="800"/>
            </a:lvl5pPr>
            <a:lvl6pPr marL="2061845" indent="0">
              <a:buNone/>
              <a:defRPr sz="800"/>
            </a:lvl6pPr>
            <a:lvl7pPr marL="2474595" indent="0">
              <a:buNone/>
              <a:defRPr sz="800"/>
            </a:lvl7pPr>
            <a:lvl8pPr marL="2886710" indent="0">
              <a:buNone/>
              <a:defRPr sz="800"/>
            </a:lvl8pPr>
            <a:lvl9pPr marL="3299460" indent="0">
              <a:buNone/>
              <a:defRPr sz="800"/>
            </a:lvl9pPr>
          </a:lstStyle>
          <a:p>
            <a:pPr lvl="0"/>
            <a:r>
              <a:rPr lang="zh-CN" altLang="en-US" noProof="1"/>
              <a:t>单击此处编辑母版文本样式</a:t>
            </a:r>
            <a:endParaRPr lang="zh-CN" altLang="en-US" noProof="1"/>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4FB6EB0-4171-4530-86FD-FCA62E6503AE}"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06E317-A107-4B02-827C-0AA5C2A0AE77}"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2952" y="68853"/>
            <a:ext cx="2179458" cy="6027466"/>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274577" y="68853"/>
            <a:ext cx="6401086" cy="6027466"/>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5D92683-C5D8-47E5-9627-575E160EED28}"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标题和四项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825625"/>
            <a:ext cx="3886200" cy="20986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4076700"/>
            <a:ext cx="3886200" cy="21002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4076700"/>
            <a:ext cx="3886200" cy="21002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buClr>
                <a:srgbClr val="000000"/>
              </a:buClr>
              <a:defRPr noProof="1"/>
            </a:lvl1pPr>
          </a:lstStyle>
          <a:p>
            <a:pPr marL="0" marR="0" lvl="0" indent="0" algn="l" defTabSz="914400" rtl="0" eaLnBrk="1" fontAlgn="base" latinLnBrk="0" hangingPunct="1">
              <a:lnSpc>
                <a:spcPct val="100000"/>
              </a:lnSpc>
              <a:spcBef>
                <a:spcPct val="0"/>
              </a:spcBef>
              <a:spcAft>
                <a:spcPct val="0"/>
              </a:spcAft>
              <a:buClr>
                <a:srgbClr val="000000"/>
              </a:buClr>
              <a:buSzTx/>
              <a:buFontTx/>
              <a:buNone/>
              <a:defRPr/>
            </a:pPr>
            <a:endParaRPr kumimoji="0" lang="zh-CN" altLang="en-US" sz="13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buClr>
                <a:srgbClr val="000000"/>
              </a:buClr>
              <a:defRPr noProof="1"/>
            </a:lvl1pPr>
          </a:lstStyle>
          <a:p>
            <a:pPr marL="0" marR="0" lvl="0" indent="0" algn="ctr" defTabSz="914400" rtl="0" eaLnBrk="1" fontAlgn="base" latinLnBrk="0" hangingPunct="1">
              <a:lnSpc>
                <a:spcPct val="100000"/>
              </a:lnSpc>
              <a:spcBef>
                <a:spcPct val="0"/>
              </a:spcBef>
              <a:spcAft>
                <a:spcPct val="0"/>
              </a:spcAft>
              <a:buClr>
                <a:srgbClr val="000000"/>
              </a:buClr>
              <a:buSzTx/>
              <a:buFontTx/>
              <a:buNone/>
              <a:defRPr/>
            </a:pPr>
            <a:endParaRPr kumimoji="0" lang="zh-CN" altLang="en-US" sz="13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lgn="l">
              <a:defRPr sz="16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5044B5E-9913-4F61-B49A-37E1B430A700}" type="slidenum">
              <a:rPr kumimoji="0" lang="da-DK"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da-DK"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trips/>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2"/>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buClr>
                <a:srgbClr val="000000"/>
              </a:buClr>
              <a:defRPr noProof="1"/>
            </a:lvl1pPr>
          </a:lstStyle>
          <a:p>
            <a:pPr marL="0" marR="0" lvl="0" indent="0" algn="l" defTabSz="914400" rtl="0" eaLnBrk="1" fontAlgn="base" latinLnBrk="0" hangingPunct="1">
              <a:lnSpc>
                <a:spcPct val="100000"/>
              </a:lnSpc>
              <a:spcBef>
                <a:spcPct val="0"/>
              </a:spcBef>
              <a:spcAft>
                <a:spcPct val="0"/>
              </a:spcAft>
              <a:buClr>
                <a:srgbClr val="000000"/>
              </a:buClr>
              <a:buSzTx/>
              <a:buFontTx/>
              <a:buNone/>
              <a:defRPr/>
            </a:pPr>
            <a:endParaRPr kumimoji="0" lang="zh-CN" altLang="en-US" sz="13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3"/>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buClr>
                <a:srgbClr val="000000"/>
              </a:buClr>
              <a:defRPr noProof="1"/>
            </a:lvl1pPr>
          </a:lstStyle>
          <a:p>
            <a:pPr marL="0" marR="0" lvl="0" indent="0" algn="ctr" defTabSz="914400" rtl="0" eaLnBrk="1" fontAlgn="base" latinLnBrk="0" hangingPunct="1">
              <a:lnSpc>
                <a:spcPct val="100000"/>
              </a:lnSpc>
              <a:spcBef>
                <a:spcPct val="0"/>
              </a:spcBef>
              <a:spcAft>
                <a:spcPct val="0"/>
              </a:spcAft>
              <a:buClr>
                <a:srgbClr val="000000"/>
              </a:buClr>
              <a:buSzTx/>
              <a:buFontTx/>
              <a:buNone/>
              <a:defRPr/>
            </a:pPr>
            <a:endParaRPr kumimoji="0" lang="zh-CN" altLang="en-US" sz="13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lgn="l">
              <a:defRPr sz="16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F7C2F98-70FA-44DA-BE07-F3BADAE7C100}" type="slidenum">
              <a:rPr kumimoji="0" lang="da-DK"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da-DK"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trips/>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日期占位符 3"/>
          <p:cNvSpPr>
            <a:spLocks noGrp="1"/>
          </p:cNvSpPr>
          <p:nvPr>
            <p:ph type="dt" sz="half" idx="2"/>
          </p:nvPr>
        </p:nvSpPr>
        <p:spPr bwMode="auto">
          <a:xfrm>
            <a:off x="3995738" y="6381750"/>
            <a:ext cx="4752975" cy="476250"/>
          </a:xfrm>
          <a:prstGeom prst="rect">
            <a:avLst/>
          </a:prstGeom>
          <a:ln>
            <a:miter lim="800000"/>
          </a:ln>
        </p:spPr>
        <p:txBody>
          <a:bodyPr vert="horz" wrap="square" lIns="91436" tIns="45718" rIns="91436" bIns="45718" numCol="1" anchor="t" anchorCtr="0" compatLnSpc="1"/>
          <a:lstStyle>
            <a:lvl1pPr eaLnBrk="1" hangingPunct="1">
              <a:buFont typeface="Arial" panose="020B0604020202020204" pitchFamily="34" charset="0"/>
              <a:buNone/>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D472FF-DDE6-4BE5-8813-33EB1983942B}"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ctrTitle"/>
          </p:nvPr>
        </p:nvSpPr>
        <p:spPr>
          <a:xfrm>
            <a:off x="2951707" y="1721313"/>
            <a:ext cx="6109348" cy="1170493"/>
          </a:xfrm>
        </p:spPr>
        <p:txBody>
          <a:bodyPr/>
          <a:lstStyle>
            <a:lvl1pPr>
              <a:defRPr sz="4000"/>
            </a:lvl1pPr>
          </a:lstStyle>
          <a:p>
            <a:r>
              <a:rPr lang="zh-CN" altLang="en-US" noProof="1"/>
              <a:t>单击此处编辑母版标题样式</a:t>
            </a:r>
            <a:endParaRPr lang="en-US" altLang="zh-CN" noProof="1"/>
          </a:p>
        </p:txBody>
      </p:sp>
      <p:sp>
        <p:nvSpPr>
          <p:cNvPr id="67587" name="Rectangle 3"/>
          <p:cNvSpPr>
            <a:spLocks noGrp="1" noChangeArrowheads="1"/>
          </p:cNvSpPr>
          <p:nvPr>
            <p:ph type="subTitle" idx="1"/>
          </p:nvPr>
        </p:nvSpPr>
        <p:spPr>
          <a:xfrm>
            <a:off x="2814418" y="3167217"/>
            <a:ext cx="6177992" cy="826230"/>
          </a:xfrm>
        </p:spPr>
        <p:txBody>
          <a:bodyPr/>
          <a:lstStyle>
            <a:lvl1pPr marL="0" indent="0" algn="ctr">
              <a:buFontTx/>
              <a:buNone/>
              <a:defRPr/>
            </a:lvl1pPr>
          </a:lstStyle>
          <a:p>
            <a:r>
              <a:rPr lang="zh-CN" altLang="en-US" noProof="1"/>
              <a:t>单击此处编辑母版副标题样式</a:t>
            </a:r>
            <a:endParaRPr lang="en-US" altLang="zh-CN" noProof="1"/>
          </a:p>
        </p:txBody>
      </p:sp>
      <p:sp>
        <p:nvSpPr>
          <p:cNvPr id="7" name="Rectangle 4"/>
          <p:cNvSpPr>
            <a:spLocks noGrp="1" noChangeArrowheads="1"/>
          </p:cNvSpPr>
          <p:nvPr>
            <p:ph type="dt" sz="half" idx="2"/>
          </p:nvPr>
        </p:nvSpPr>
        <p:spPr bwMode="auto">
          <a:xfrm>
            <a:off x="685800" y="6265863"/>
            <a:ext cx="1922463" cy="481013"/>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57538" y="6265863"/>
            <a:ext cx="2814638" cy="481013"/>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21450" y="6265863"/>
            <a:ext cx="1922463" cy="481013"/>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68941-F62E-4181-9959-8BCFE5CC671E}"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5"/>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5F717-19A8-465B-9A75-E78EA568D731}"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196" y="4406563"/>
            <a:ext cx="7772543" cy="1362706"/>
          </a:xfrm>
        </p:spPr>
        <p:txBody>
          <a:bodyPr anchor="t"/>
          <a:lstStyle>
            <a:lvl1pPr algn="l">
              <a:defRPr sz="36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196" y="2906151"/>
            <a:ext cx="7772543" cy="1500412"/>
          </a:xfrm>
        </p:spPr>
        <p:txBody>
          <a:bodyPr anchor="b"/>
          <a:lstStyle>
            <a:lvl1pPr marL="0" indent="0">
              <a:buNone/>
              <a:defRPr sz="1800"/>
            </a:lvl1pPr>
            <a:lvl2pPr marL="412115" indent="0">
              <a:buNone/>
              <a:defRPr sz="1600"/>
            </a:lvl2pPr>
            <a:lvl3pPr marL="824865" indent="0">
              <a:buNone/>
              <a:defRPr sz="1400"/>
            </a:lvl3pPr>
            <a:lvl4pPr marL="1236980" indent="0">
              <a:buNone/>
              <a:defRPr sz="1300"/>
            </a:lvl4pPr>
            <a:lvl5pPr marL="1649730" indent="0">
              <a:buNone/>
              <a:defRPr sz="1300"/>
            </a:lvl5pPr>
            <a:lvl6pPr marL="2061845" indent="0">
              <a:buNone/>
              <a:defRPr sz="1300"/>
            </a:lvl6pPr>
            <a:lvl7pPr marL="2474595" indent="0">
              <a:buNone/>
              <a:defRPr sz="1300"/>
            </a:lvl7pPr>
            <a:lvl8pPr marL="2886710" indent="0">
              <a:buNone/>
              <a:defRPr sz="1300"/>
            </a:lvl8pPr>
            <a:lvl9pPr marL="3299460" indent="0">
              <a:buNone/>
              <a:defRPr sz="1300"/>
            </a:lvl9pPr>
          </a:lstStyle>
          <a:p>
            <a:pPr lvl="0"/>
            <a:r>
              <a:rPr lang="zh-CN" altLang="en-US" noProof="1"/>
              <a:t>单击此处编辑母版文本样式</a:t>
            </a:r>
            <a:endParaRPr lang="zh-CN" altLang="en-US" noProof="1"/>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1E58F1F-3B77-4C99-A7C5-19811B18F6F0}"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274577" y="1377051"/>
            <a:ext cx="4255950" cy="4719268"/>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67816" y="1377051"/>
            <a:ext cx="4255950" cy="4719268"/>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A34BAC-EDE3-415A-A761-BCB4F28BA5A1}"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2CBAA0A-0B13-4D25-A44F-3F0B3504D9AE}" type="slidenum">
              <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rPr>
            </a:fld>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629" y="273976"/>
            <a:ext cx="8228742" cy="1143239"/>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629" y="1534838"/>
            <a:ext cx="4040007" cy="639755"/>
          </a:xfrm>
        </p:spPr>
        <p:txBody>
          <a:bodyPr anchor="b"/>
          <a:lstStyle>
            <a:lvl1pPr marL="0" indent="0">
              <a:buNone/>
              <a:defRPr sz="2200" b="1"/>
            </a:lvl1pPr>
            <a:lvl2pPr marL="412115" indent="0">
              <a:buNone/>
              <a:defRPr sz="1800" b="1"/>
            </a:lvl2pPr>
            <a:lvl3pPr marL="824865" indent="0">
              <a:buNone/>
              <a:defRPr sz="1600" b="1"/>
            </a:lvl3pPr>
            <a:lvl4pPr marL="1236980" indent="0">
              <a:buNone/>
              <a:defRPr sz="1400" b="1"/>
            </a:lvl4pPr>
            <a:lvl5pPr marL="1649730" indent="0">
              <a:buNone/>
              <a:defRPr sz="1400" b="1"/>
            </a:lvl5pPr>
            <a:lvl6pPr marL="2061845" indent="0">
              <a:buNone/>
              <a:defRPr sz="1400" b="1"/>
            </a:lvl6pPr>
            <a:lvl7pPr marL="2474595" indent="0">
              <a:buNone/>
              <a:defRPr sz="1400" b="1"/>
            </a:lvl7pPr>
            <a:lvl8pPr marL="2886710" indent="0">
              <a:buNone/>
              <a:defRPr sz="1400" b="1"/>
            </a:lvl8pPr>
            <a:lvl9pPr marL="3299460" indent="0">
              <a:buNone/>
              <a:defRPr sz="14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629" y="2174593"/>
            <a:ext cx="4040007" cy="395184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4935" y="1534838"/>
            <a:ext cx="4041436" cy="639755"/>
          </a:xfrm>
        </p:spPr>
        <p:txBody>
          <a:bodyPr anchor="b"/>
          <a:lstStyle>
            <a:lvl1pPr marL="0" indent="0">
              <a:buNone/>
              <a:defRPr sz="2200" b="1"/>
            </a:lvl1pPr>
            <a:lvl2pPr marL="412115" indent="0">
              <a:buNone/>
              <a:defRPr sz="1800" b="1"/>
            </a:lvl2pPr>
            <a:lvl3pPr marL="824865" indent="0">
              <a:buNone/>
              <a:defRPr sz="1600" b="1"/>
            </a:lvl3pPr>
            <a:lvl4pPr marL="1236980" indent="0">
              <a:buNone/>
              <a:defRPr sz="1400" b="1"/>
            </a:lvl4pPr>
            <a:lvl5pPr marL="1649730" indent="0">
              <a:buNone/>
              <a:defRPr sz="1400" b="1"/>
            </a:lvl5pPr>
            <a:lvl6pPr marL="2061845" indent="0">
              <a:buNone/>
              <a:defRPr sz="1400" b="1"/>
            </a:lvl6pPr>
            <a:lvl7pPr marL="2474595" indent="0">
              <a:buNone/>
              <a:defRPr sz="1400" b="1"/>
            </a:lvl7pPr>
            <a:lvl8pPr marL="2886710" indent="0">
              <a:buNone/>
              <a:defRPr sz="1400" b="1"/>
            </a:lvl8pPr>
            <a:lvl9pPr marL="3299460" indent="0">
              <a:buNone/>
              <a:defRPr sz="14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4935" y="2174593"/>
            <a:ext cx="4041436" cy="395184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08E405-8218-4262-A779-4AF62528D9E9}"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7" name="日期占位符 2"/>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3"/>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8C361D9-F560-4642-AA9F-C885A763BD95}"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2"/>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3"/>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74C94B-3A10-498C-BC68-68FE31DE07A3}"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630" y="272542"/>
            <a:ext cx="3007481" cy="1161887"/>
          </a:xfrm>
        </p:spPr>
        <p:txBody>
          <a:bodyPr anchor="b"/>
          <a:lstStyle>
            <a:lvl1pPr algn="l">
              <a:defRPr sz="18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227" y="272541"/>
            <a:ext cx="5111144" cy="5853901"/>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630" y="1434428"/>
            <a:ext cx="3007481" cy="4692014"/>
          </a:xfrm>
        </p:spPr>
        <p:txBody>
          <a:bodyPr/>
          <a:lstStyle>
            <a:lvl1pPr marL="0" indent="0">
              <a:buNone/>
              <a:defRPr sz="1300"/>
            </a:lvl1pPr>
            <a:lvl2pPr marL="412115" indent="0">
              <a:buNone/>
              <a:defRPr sz="1100"/>
            </a:lvl2pPr>
            <a:lvl3pPr marL="824865" indent="0">
              <a:buNone/>
              <a:defRPr sz="900"/>
            </a:lvl3pPr>
            <a:lvl4pPr marL="1236980" indent="0">
              <a:buNone/>
              <a:defRPr sz="800"/>
            </a:lvl4pPr>
            <a:lvl5pPr marL="1649730" indent="0">
              <a:buNone/>
              <a:defRPr sz="800"/>
            </a:lvl5pPr>
            <a:lvl6pPr marL="2061845" indent="0">
              <a:buNone/>
              <a:defRPr sz="800"/>
            </a:lvl6pPr>
            <a:lvl7pPr marL="2474595" indent="0">
              <a:buNone/>
              <a:defRPr sz="800"/>
            </a:lvl7pPr>
            <a:lvl8pPr marL="2886710" indent="0">
              <a:buNone/>
              <a:defRPr sz="800"/>
            </a:lvl8pPr>
            <a:lvl9pPr marL="3299460" indent="0">
              <a:buNone/>
              <a:defRPr sz="800"/>
            </a:lvl9pPr>
          </a:lstStyle>
          <a:p>
            <a:pPr lvl="0"/>
            <a:r>
              <a:rPr lang="zh-CN" altLang="en-US" noProof="1"/>
              <a:t>单击此处编辑母版文本样式</a:t>
            </a:r>
            <a:endParaRPr lang="zh-CN" altLang="en-US" noProof="1"/>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17F00CB-A0CB-46A1-AE30-07044D67F36B}"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1904" y="4801030"/>
            <a:ext cx="5487258" cy="566599"/>
          </a:xfrm>
        </p:spPr>
        <p:txBody>
          <a:bodyPr anchor="b"/>
          <a:lstStyle>
            <a:lvl1pPr algn="l">
              <a:defRPr sz="18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1904" y="612502"/>
            <a:ext cx="5487258" cy="4115373"/>
          </a:xfrm>
        </p:spPr>
        <p:txBody>
          <a:bodyPr vert="horz" wrap="square" lIns="91436" tIns="45718" rIns="91436" bIns="45718" numCol="1" anchor="t" anchorCtr="0" compatLnSpc="1"/>
          <a:lstStyle>
            <a:lvl1pPr marL="0" indent="0">
              <a:buNone/>
              <a:defRPr sz="2900"/>
            </a:lvl1pPr>
            <a:lvl2pPr marL="412115" indent="0">
              <a:buNone/>
              <a:defRPr sz="2500"/>
            </a:lvl2pPr>
            <a:lvl3pPr marL="824865" indent="0">
              <a:buNone/>
              <a:defRPr sz="2200"/>
            </a:lvl3pPr>
            <a:lvl4pPr marL="1236980" indent="0">
              <a:buNone/>
              <a:defRPr sz="1800"/>
            </a:lvl4pPr>
            <a:lvl5pPr marL="1649730" indent="0">
              <a:buNone/>
              <a:defRPr sz="1800"/>
            </a:lvl5pPr>
            <a:lvl6pPr marL="2061845" indent="0">
              <a:buNone/>
              <a:defRPr sz="1800"/>
            </a:lvl6pPr>
            <a:lvl7pPr marL="2474595" indent="0">
              <a:buNone/>
              <a:defRPr sz="1800"/>
            </a:lvl7pPr>
            <a:lvl8pPr marL="2886710" indent="0">
              <a:buNone/>
              <a:defRPr sz="1800"/>
            </a:lvl8pPr>
            <a:lvl9pPr marL="3299460" indent="0">
              <a:buNone/>
              <a:defRPr sz="18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900" b="0" i="0" u="none" strike="noStrike" kern="0" cap="none" spc="0" normalizeH="0" baseline="0" noProof="0">
                <a:ln>
                  <a:noFill/>
                </a:ln>
                <a:solidFill>
                  <a:schemeClr val="tx1"/>
                </a:solidFill>
                <a:effectLst/>
                <a:uLnTx/>
                <a:uFillTx/>
                <a:latin typeface="+mn-lt"/>
                <a:ea typeface="+mn-ea"/>
                <a:cs typeface="+mn-cs"/>
              </a:rPr>
              <a:t>单击图标添加图片</a:t>
            </a:r>
            <a:endParaRPr kumimoji="0" lang="zh-CN" altLang="en-US" sz="29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1904" y="5367629"/>
            <a:ext cx="5487258" cy="804714"/>
          </a:xfrm>
        </p:spPr>
        <p:txBody>
          <a:bodyPr/>
          <a:lstStyle>
            <a:lvl1pPr marL="0" indent="0">
              <a:buNone/>
              <a:defRPr sz="1300"/>
            </a:lvl1pPr>
            <a:lvl2pPr marL="412115" indent="0">
              <a:buNone/>
              <a:defRPr sz="1100"/>
            </a:lvl2pPr>
            <a:lvl3pPr marL="824865" indent="0">
              <a:buNone/>
              <a:defRPr sz="900"/>
            </a:lvl3pPr>
            <a:lvl4pPr marL="1236980" indent="0">
              <a:buNone/>
              <a:defRPr sz="800"/>
            </a:lvl4pPr>
            <a:lvl5pPr marL="1649730" indent="0">
              <a:buNone/>
              <a:defRPr sz="800"/>
            </a:lvl5pPr>
            <a:lvl6pPr marL="2061845" indent="0">
              <a:buNone/>
              <a:defRPr sz="800"/>
            </a:lvl6pPr>
            <a:lvl7pPr marL="2474595" indent="0">
              <a:buNone/>
              <a:defRPr sz="800"/>
            </a:lvl7pPr>
            <a:lvl8pPr marL="2886710" indent="0">
              <a:buNone/>
              <a:defRPr sz="800"/>
            </a:lvl8pPr>
            <a:lvl9pPr marL="3299460" indent="0">
              <a:buNone/>
              <a:defRPr sz="800"/>
            </a:lvl9pPr>
          </a:lstStyle>
          <a:p>
            <a:pPr lvl="0"/>
            <a:r>
              <a:rPr lang="zh-CN" altLang="en-US" noProof="1"/>
              <a:t>单击此处编辑母版文本样式</a:t>
            </a:r>
            <a:endParaRPr lang="zh-CN" altLang="en-US" noProof="1"/>
          </a:p>
        </p:txBody>
      </p:sp>
      <p:sp>
        <p:nvSpPr>
          <p:cNvPr id="7" name="日期占位符 4"/>
          <p:cNvSpPr>
            <a:spLocks noGrp="1"/>
          </p:cNvSpPr>
          <p:nvPr>
            <p:ph type="dt" sz="half" idx="1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4FB6EB0-4171-4530-86FD-FCA62E6503AE}"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06E317-A107-4B02-827C-0AA5C2A0AE77}"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2952" y="68853"/>
            <a:ext cx="2179458" cy="6027466"/>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274577" y="68853"/>
            <a:ext cx="6401086" cy="6027466"/>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5D92683-C5D8-47E5-9627-575E160EED28}"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标题和四项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28650" y="1825625"/>
            <a:ext cx="3886200" cy="20986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628650" y="4076700"/>
            <a:ext cx="3886200" cy="21002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4629150" y="4076700"/>
            <a:ext cx="3886200" cy="21002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buClr>
                <a:srgbClr val="000000"/>
              </a:buClr>
              <a:defRPr noProof="1"/>
            </a:lvl1pPr>
          </a:lstStyle>
          <a:p>
            <a:pPr marL="0" marR="0" lvl="0" indent="0" algn="l" defTabSz="914400" rtl="0" eaLnBrk="1" fontAlgn="base" latinLnBrk="0" hangingPunct="1">
              <a:lnSpc>
                <a:spcPct val="100000"/>
              </a:lnSpc>
              <a:spcBef>
                <a:spcPct val="0"/>
              </a:spcBef>
              <a:spcAft>
                <a:spcPct val="0"/>
              </a:spcAft>
              <a:buClr>
                <a:srgbClr val="000000"/>
              </a:buClr>
              <a:buSzTx/>
              <a:buFontTx/>
              <a:buNone/>
              <a:defRPr/>
            </a:pPr>
            <a:endParaRPr kumimoji="0" lang="zh-CN" altLang="en-US" sz="13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buClr>
                <a:srgbClr val="000000"/>
              </a:buClr>
              <a:defRPr noProof="1"/>
            </a:lvl1pPr>
          </a:lstStyle>
          <a:p>
            <a:pPr marL="0" marR="0" lvl="0" indent="0" algn="ctr" defTabSz="914400" rtl="0" eaLnBrk="1" fontAlgn="base" latinLnBrk="0" hangingPunct="1">
              <a:lnSpc>
                <a:spcPct val="100000"/>
              </a:lnSpc>
              <a:spcBef>
                <a:spcPct val="0"/>
              </a:spcBef>
              <a:spcAft>
                <a:spcPct val="0"/>
              </a:spcAft>
              <a:buClr>
                <a:srgbClr val="000000"/>
              </a:buClr>
              <a:buSzTx/>
              <a:buFontTx/>
              <a:buNone/>
              <a:defRPr/>
            </a:pPr>
            <a:endParaRPr kumimoji="0" lang="zh-CN" altLang="en-US" sz="13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lgn="l">
              <a:defRPr sz="16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5044B5E-9913-4F61-B49A-37E1B430A700}" type="slidenum">
              <a:rPr kumimoji="0" lang="da-DK"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da-DK"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trips/>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2"/>
          <p:cNvSpPr>
            <a:spLocks noGrp="1"/>
          </p:cNvSpPr>
          <p:nvPr>
            <p:ph type="dt" sz="half" idx="2"/>
          </p:nvPr>
        </p:nvSpPr>
        <p:spPr bwMode="auto">
          <a:xfrm>
            <a:off x="685800" y="6248400"/>
            <a:ext cx="1905000" cy="457200"/>
          </a:xfrm>
          <a:prstGeom prst="rect">
            <a:avLst/>
          </a:prstGeom>
          <a:ln>
            <a:miter lim="800000"/>
          </a:ln>
        </p:spPr>
        <p:txBody>
          <a:bodyPr vert="horz" wrap="square" lIns="91436" tIns="45718" rIns="91436" bIns="45718" numCol="1" anchor="t" anchorCtr="0" compatLnSpc="1"/>
          <a:lstStyle>
            <a:lvl1pPr>
              <a:buClr>
                <a:srgbClr val="000000"/>
              </a:buClr>
              <a:defRPr noProof="1"/>
            </a:lvl1pPr>
          </a:lstStyle>
          <a:p>
            <a:pPr marL="0" marR="0" lvl="0" indent="0" algn="l" defTabSz="914400" rtl="0" eaLnBrk="1" fontAlgn="base" latinLnBrk="0" hangingPunct="1">
              <a:lnSpc>
                <a:spcPct val="100000"/>
              </a:lnSpc>
              <a:spcBef>
                <a:spcPct val="0"/>
              </a:spcBef>
              <a:spcAft>
                <a:spcPct val="0"/>
              </a:spcAft>
              <a:buClr>
                <a:srgbClr val="000000"/>
              </a:buClr>
              <a:buSzTx/>
              <a:buFontTx/>
              <a:buNone/>
              <a:defRPr/>
            </a:pPr>
            <a:endParaRPr kumimoji="0" lang="zh-CN" altLang="en-US" sz="13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3"/>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buClr>
                <a:srgbClr val="000000"/>
              </a:buClr>
              <a:defRPr noProof="1"/>
            </a:lvl1pPr>
          </a:lstStyle>
          <a:p>
            <a:pPr marL="0" marR="0" lvl="0" indent="0" algn="ctr" defTabSz="914400" rtl="0" eaLnBrk="1" fontAlgn="base" latinLnBrk="0" hangingPunct="1">
              <a:lnSpc>
                <a:spcPct val="100000"/>
              </a:lnSpc>
              <a:spcBef>
                <a:spcPct val="0"/>
              </a:spcBef>
              <a:spcAft>
                <a:spcPct val="0"/>
              </a:spcAft>
              <a:buClr>
                <a:srgbClr val="000000"/>
              </a:buClr>
              <a:buSzTx/>
              <a:buFontTx/>
              <a:buNone/>
              <a:defRPr/>
            </a:pPr>
            <a:endParaRPr kumimoji="0" lang="zh-CN" altLang="en-US" sz="13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bwMode="auto">
          <a:xfrm>
            <a:off x="6553200" y="6248400"/>
            <a:ext cx="1905000" cy="457200"/>
          </a:xfrm>
          <a:prstGeom prst="rect">
            <a:avLst/>
          </a:prstGeom>
          <a:ln>
            <a:miter lim="800000"/>
          </a:ln>
        </p:spPr>
        <p:txBody>
          <a:bodyPr vert="horz" wrap="square" lIns="91436" tIns="45718" rIns="91436" bIns="45718" numCol="1" anchor="t" anchorCtr="0" compatLnSpc="1"/>
          <a:lstStyle>
            <a:lvl1pPr algn="l">
              <a:defRPr sz="16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F7C2F98-70FA-44DA-BE07-F3BADAE7C100}" type="slidenum">
              <a:rPr kumimoji="0" lang="da-DK"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da-DK"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trips/>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日期占位符 3"/>
          <p:cNvSpPr>
            <a:spLocks noGrp="1"/>
          </p:cNvSpPr>
          <p:nvPr>
            <p:ph type="dt" sz="half" idx="2"/>
          </p:nvPr>
        </p:nvSpPr>
        <p:spPr bwMode="auto">
          <a:xfrm>
            <a:off x="3995738" y="6381750"/>
            <a:ext cx="4752975" cy="476250"/>
          </a:xfrm>
          <a:prstGeom prst="rect">
            <a:avLst/>
          </a:prstGeom>
          <a:ln>
            <a:miter lim="800000"/>
          </a:ln>
        </p:spPr>
        <p:txBody>
          <a:bodyPr vert="horz" wrap="square" lIns="91436" tIns="45718" rIns="91436" bIns="45718" numCol="1" anchor="t" anchorCtr="0" compatLnSpc="1"/>
          <a:lstStyle>
            <a:lvl1pPr eaLnBrk="1" hangingPunct="1">
              <a:buFont typeface="Arial" panose="020B0604020202020204" pitchFamily="34" charset="0"/>
              <a:buNone/>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3124200" y="6248400"/>
            <a:ext cx="2895600" cy="457200"/>
          </a:xfrm>
          <a:prstGeom prst="rect">
            <a:avLst/>
          </a:prstGeom>
          <a:ln>
            <a:miter lim="800000"/>
          </a:ln>
        </p:spPr>
        <p:txBody>
          <a:bodyPr vert="horz" wrap="square" lIns="91436" tIns="45718" rIns="91436" bIns="45718"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D472FF-DDE6-4BE5-8813-33EB1983942B}"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358775" y="1905000"/>
            <a:ext cx="3668713"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179888" y="1905000"/>
            <a:ext cx="3668712"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2CBAA0A-0B13-4D25-A44F-3F0B3504D9AE}" type="slidenum">
              <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rPr>
            </a:fld>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2CBAA0A-0B13-4D25-A44F-3F0B3504D9AE}" type="slidenum">
              <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rPr>
            </a:fld>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5122" name="Group 7"/>
          <p:cNvGrpSpPr/>
          <p:nvPr/>
        </p:nvGrpSpPr>
        <p:grpSpPr>
          <a:xfrm>
            <a:off x="-230187" y="0"/>
            <a:ext cx="201612" cy="2674938"/>
            <a:chOff x="2646" y="2216"/>
            <a:chExt cx="127" cy="1685"/>
          </a:xfrm>
        </p:grpSpPr>
        <p:sp>
          <p:nvSpPr>
            <p:cNvPr id="20" name="Rectangle 8"/>
            <p:cNvSpPr>
              <a:spLocks noChangeAspect="1" noChangeArrowheads="1"/>
            </p:cNvSpPr>
            <p:nvPr/>
          </p:nvSpPr>
          <p:spPr bwMode="auto">
            <a:xfrm>
              <a:off x="2646" y="2392"/>
              <a:ext cx="127" cy="127"/>
            </a:xfrm>
            <a:prstGeom prst="rect">
              <a:avLst/>
            </a:prstGeom>
            <a:solidFill>
              <a:srgbClr val="CF353B"/>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Rectangle 9"/>
            <p:cNvSpPr>
              <a:spLocks noChangeAspect="1" noChangeArrowheads="1"/>
            </p:cNvSpPr>
            <p:nvPr/>
          </p:nvSpPr>
          <p:spPr bwMode="auto">
            <a:xfrm>
              <a:off x="2646" y="2216"/>
              <a:ext cx="127" cy="125"/>
            </a:xfrm>
            <a:prstGeom prst="rect">
              <a:avLst/>
            </a:prstGeom>
            <a:solidFill>
              <a:srgbClr val="DA7C0C"/>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Rectangle 10"/>
            <p:cNvSpPr>
              <a:spLocks noChangeAspect="1" noChangeArrowheads="1"/>
            </p:cNvSpPr>
            <p:nvPr/>
          </p:nvSpPr>
          <p:spPr bwMode="auto">
            <a:xfrm>
              <a:off x="2646" y="2567"/>
              <a:ext cx="127" cy="127"/>
            </a:xfrm>
            <a:prstGeom prst="rect">
              <a:avLst/>
            </a:prstGeom>
            <a:solidFill>
              <a:srgbClr val="BA8D3A"/>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Rectangle 11"/>
            <p:cNvSpPr>
              <a:spLocks noChangeAspect="1" noChangeArrowheads="1"/>
            </p:cNvSpPr>
            <p:nvPr/>
          </p:nvSpPr>
          <p:spPr bwMode="auto">
            <a:xfrm>
              <a:off x="2646" y="3094"/>
              <a:ext cx="127" cy="125"/>
            </a:xfrm>
            <a:prstGeom prst="rect">
              <a:avLst/>
            </a:prstGeom>
            <a:solidFill>
              <a:srgbClr val="005F58"/>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Rectangle 12"/>
            <p:cNvSpPr>
              <a:spLocks noChangeAspect="1" noChangeArrowheads="1"/>
            </p:cNvSpPr>
            <p:nvPr/>
          </p:nvSpPr>
          <p:spPr bwMode="auto">
            <a:xfrm>
              <a:off x="2646" y="2920"/>
              <a:ext cx="127" cy="126"/>
            </a:xfrm>
            <a:prstGeom prst="rect">
              <a:avLst/>
            </a:prstGeom>
            <a:solidFill>
              <a:srgbClr val="00975D"/>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Rectangle 13"/>
            <p:cNvSpPr>
              <a:spLocks noChangeAspect="1" noChangeArrowheads="1"/>
            </p:cNvSpPr>
            <p:nvPr/>
          </p:nvSpPr>
          <p:spPr bwMode="auto">
            <a:xfrm>
              <a:off x="2646" y="3441"/>
              <a:ext cx="127" cy="126"/>
            </a:xfrm>
            <a:prstGeom prst="rect">
              <a:avLst/>
            </a:prstGeom>
            <a:solidFill>
              <a:srgbClr val="B00B4C"/>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Rectangle 14"/>
            <p:cNvSpPr>
              <a:spLocks noChangeAspect="1" noChangeArrowheads="1"/>
            </p:cNvSpPr>
            <p:nvPr/>
          </p:nvSpPr>
          <p:spPr bwMode="auto">
            <a:xfrm>
              <a:off x="2646" y="3265"/>
              <a:ext cx="127" cy="127"/>
            </a:xfrm>
            <a:prstGeom prst="rect">
              <a:avLst/>
            </a:prstGeom>
            <a:solidFill>
              <a:srgbClr val="35247A"/>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 name="Rectangle 15"/>
            <p:cNvSpPr>
              <a:spLocks noChangeAspect="1" noChangeArrowheads="1"/>
            </p:cNvSpPr>
            <p:nvPr/>
          </p:nvSpPr>
          <p:spPr bwMode="auto">
            <a:xfrm>
              <a:off x="2646" y="2744"/>
              <a:ext cx="127" cy="126"/>
            </a:xfrm>
            <a:prstGeom prst="rect">
              <a:avLst/>
            </a:prstGeom>
            <a:solidFill>
              <a:srgbClr val="004477"/>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 name="Rectangle 16"/>
            <p:cNvSpPr>
              <a:spLocks noChangeAspect="1" noChangeArrowheads="1"/>
            </p:cNvSpPr>
            <p:nvPr/>
          </p:nvSpPr>
          <p:spPr bwMode="auto">
            <a:xfrm>
              <a:off x="2646" y="3615"/>
              <a:ext cx="127" cy="127"/>
            </a:xfrm>
            <a:prstGeom prst="rect">
              <a:avLst/>
            </a:prstGeom>
            <a:solidFill>
              <a:srgbClr val="999999"/>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 name="Rectangle 17"/>
            <p:cNvSpPr>
              <a:spLocks noChangeAspect="1" noChangeArrowheads="1"/>
            </p:cNvSpPr>
            <p:nvPr/>
          </p:nvSpPr>
          <p:spPr bwMode="auto">
            <a:xfrm>
              <a:off x="2646" y="3774"/>
              <a:ext cx="127" cy="127"/>
            </a:xfrm>
            <a:prstGeom prst="rect">
              <a:avLst/>
            </a:prstGeom>
            <a:solidFill>
              <a:schemeClr val="tx1"/>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30" name="Text Box 19"/>
          <p:cNvSpPr txBox="1">
            <a:spLocks noChangeArrowheads="1"/>
          </p:cNvSpPr>
          <p:nvPr/>
        </p:nvSpPr>
        <p:spPr bwMode="auto">
          <a:xfrm>
            <a:off x="7772400" y="5715000"/>
            <a:ext cx="685800" cy="515938"/>
          </a:xfrm>
          <a:prstGeom prst="rect">
            <a:avLst/>
          </a:prstGeom>
          <a:noFill/>
          <a:ln>
            <a:noFill/>
          </a:ln>
        </p:spPr>
        <p:txBody>
          <a:bodyPr tIns="90000" bIns="90000">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1" name="日期占位符 2"/>
          <p:cNvSpPr>
            <a:spLocks noGrp="1"/>
          </p:cNvSpPr>
          <p:nvPr>
            <p:ph type="dt" sz="half" idx="2"/>
          </p:nvPr>
        </p:nvSpPr>
        <p:spPr bwMode="auto">
          <a:xfrm>
            <a:off x="457200" y="6621463"/>
            <a:ext cx="1066800" cy="1524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32" name="页脚占位符 3"/>
          <p:cNvSpPr>
            <a:spLocks noGrp="1"/>
          </p:cNvSpPr>
          <p:nvPr>
            <p:ph type="ftr" sz="quarter" idx="3"/>
          </p:nvPr>
        </p:nvSpPr>
        <p:spPr bwMode="auto">
          <a:xfrm>
            <a:off x="1524000" y="6621463"/>
            <a:ext cx="2895600" cy="1524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33" name="灯片编号占位符 4"/>
          <p:cNvSpPr>
            <a:spLocks noGrp="1"/>
          </p:cNvSpPr>
          <p:nvPr>
            <p:ph type="sldNum" sz="quarter" idx="4"/>
          </p:nvPr>
        </p:nvSpPr>
        <p:spPr bwMode="auto">
          <a:xfrm>
            <a:off x="152400" y="6621463"/>
            <a:ext cx="304800" cy="1524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02EFE41-ACA1-446C-A8D4-23825CD6BA5C}" type="slidenum">
              <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rPr>
            </a:fld>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6146" name="Group 7"/>
          <p:cNvGrpSpPr/>
          <p:nvPr/>
        </p:nvGrpSpPr>
        <p:grpSpPr>
          <a:xfrm>
            <a:off x="-230187" y="0"/>
            <a:ext cx="201612" cy="2674938"/>
            <a:chOff x="2646" y="2216"/>
            <a:chExt cx="127" cy="1685"/>
          </a:xfrm>
        </p:grpSpPr>
        <p:sp>
          <p:nvSpPr>
            <p:cNvPr id="20" name="Rectangle 8"/>
            <p:cNvSpPr>
              <a:spLocks noChangeAspect="1" noChangeArrowheads="1"/>
            </p:cNvSpPr>
            <p:nvPr/>
          </p:nvSpPr>
          <p:spPr bwMode="auto">
            <a:xfrm>
              <a:off x="2646" y="2392"/>
              <a:ext cx="127" cy="127"/>
            </a:xfrm>
            <a:prstGeom prst="rect">
              <a:avLst/>
            </a:prstGeom>
            <a:solidFill>
              <a:srgbClr val="CF353B"/>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Rectangle 9"/>
            <p:cNvSpPr>
              <a:spLocks noChangeAspect="1" noChangeArrowheads="1"/>
            </p:cNvSpPr>
            <p:nvPr/>
          </p:nvSpPr>
          <p:spPr bwMode="auto">
            <a:xfrm>
              <a:off x="2646" y="2216"/>
              <a:ext cx="127" cy="125"/>
            </a:xfrm>
            <a:prstGeom prst="rect">
              <a:avLst/>
            </a:prstGeom>
            <a:solidFill>
              <a:srgbClr val="DA7C0C"/>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Rectangle 10"/>
            <p:cNvSpPr>
              <a:spLocks noChangeAspect="1" noChangeArrowheads="1"/>
            </p:cNvSpPr>
            <p:nvPr/>
          </p:nvSpPr>
          <p:spPr bwMode="auto">
            <a:xfrm>
              <a:off x="2646" y="2567"/>
              <a:ext cx="127" cy="127"/>
            </a:xfrm>
            <a:prstGeom prst="rect">
              <a:avLst/>
            </a:prstGeom>
            <a:solidFill>
              <a:srgbClr val="BA8D3A"/>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Rectangle 11"/>
            <p:cNvSpPr>
              <a:spLocks noChangeAspect="1" noChangeArrowheads="1"/>
            </p:cNvSpPr>
            <p:nvPr/>
          </p:nvSpPr>
          <p:spPr bwMode="auto">
            <a:xfrm>
              <a:off x="2646" y="3094"/>
              <a:ext cx="127" cy="125"/>
            </a:xfrm>
            <a:prstGeom prst="rect">
              <a:avLst/>
            </a:prstGeom>
            <a:solidFill>
              <a:srgbClr val="005F58"/>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Rectangle 12"/>
            <p:cNvSpPr>
              <a:spLocks noChangeAspect="1" noChangeArrowheads="1"/>
            </p:cNvSpPr>
            <p:nvPr/>
          </p:nvSpPr>
          <p:spPr bwMode="auto">
            <a:xfrm>
              <a:off x="2646" y="2920"/>
              <a:ext cx="127" cy="126"/>
            </a:xfrm>
            <a:prstGeom prst="rect">
              <a:avLst/>
            </a:prstGeom>
            <a:solidFill>
              <a:srgbClr val="00975D"/>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Rectangle 13"/>
            <p:cNvSpPr>
              <a:spLocks noChangeAspect="1" noChangeArrowheads="1"/>
            </p:cNvSpPr>
            <p:nvPr/>
          </p:nvSpPr>
          <p:spPr bwMode="auto">
            <a:xfrm>
              <a:off x="2646" y="3441"/>
              <a:ext cx="127" cy="126"/>
            </a:xfrm>
            <a:prstGeom prst="rect">
              <a:avLst/>
            </a:prstGeom>
            <a:solidFill>
              <a:srgbClr val="B00B4C"/>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Rectangle 14"/>
            <p:cNvSpPr>
              <a:spLocks noChangeAspect="1" noChangeArrowheads="1"/>
            </p:cNvSpPr>
            <p:nvPr/>
          </p:nvSpPr>
          <p:spPr bwMode="auto">
            <a:xfrm>
              <a:off x="2646" y="3265"/>
              <a:ext cx="127" cy="127"/>
            </a:xfrm>
            <a:prstGeom prst="rect">
              <a:avLst/>
            </a:prstGeom>
            <a:solidFill>
              <a:srgbClr val="35247A"/>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 name="Rectangle 15"/>
            <p:cNvSpPr>
              <a:spLocks noChangeAspect="1" noChangeArrowheads="1"/>
            </p:cNvSpPr>
            <p:nvPr/>
          </p:nvSpPr>
          <p:spPr bwMode="auto">
            <a:xfrm>
              <a:off x="2646" y="2744"/>
              <a:ext cx="127" cy="126"/>
            </a:xfrm>
            <a:prstGeom prst="rect">
              <a:avLst/>
            </a:prstGeom>
            <a:solidFill>
              <a:srgbClr val="004477"/>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 name="Rectangle 16"/>
            <p:cNvSpPr>
              <a:spLocks noChangeAspect="1" noChangeArrowheads="1"/>
            </p:cNvSpPr>
            <p:nvPr/>
          </p:nvSpPr>
          <p:spPr bwMode="auto">
            <a:xfrm>
              <a:off x="2646" y="3615"/>
              <a:ext cx="127" cy="127"/>
            </a:xfrm>
            <a:prstGeom prst="rect">
              <a:avLst/>
            </a:prstGeom>
            <a:solidFill>
              <a:srgbClr val="999999"/>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 name="Rectangle 17"/>
            <p:cNvSpPr>
              <a:spLocks noChangeAspect="1" noChangeArrowheads="1"/>
            </p:cNvSpPr>
            <p:nvPr/>
          </p:nvSpPr>
          <p:spPr bwMode="auto">
            <a:xfrm>
              <a:off x="2646" y="3774"/>
              <a:ext cx="127" cy="127"/>
            </a:xfrm>
            <a:prstGeom prst="rect">
              <a:avLst/>
            </a:prstGeom>
            <a:solidFill>
              <a:schemeClr val="tx1"/>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30" name="Text Box 19"/>
          <p:cNvSpPr txBox="1">
            <a:spLocks noChangeArrowheads="1"/>
          </p:cNvSpPr>
          <p:nvPr/>
        </p:nvSpPr>
        <p:spPr bwMode="auto">
          <a:xfrm>
            <a:off x="7772400" y="5715000"/>
            <a:ext cx="685800" cy="515938"/>
          </a:xfrm>
          <a:prstGeom prst="rect">
            <a:avLst/>
          </a:prstGeom>
          <a:noFill/>
          <a:ln>
            <a:noFill/>
          </a:ln>
        </p:spPr>
        <p:txBody>
          <a:bodyPr tIns="90000" bIns="90000">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1" name="日期占位符 1"/>
          <p:cNvSpPr>
            <a:spLocks noGrp="1"/>
          </p:cNvSpPr>
          <p:nvPr>
            <p:ph type="dt" sz="half" idx="2"/>
          </p:nvPr>
        </p:nvSpPr>
        <p:spPr bwMode="auto">
          <a:xfrm>
            <a:off x="457200" y="6621463"/>
            <a:ext cx="1066800" cy="1524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32" name="页脚占位符 2"/>
          <p:cNvSpPr>
            <a:spLocks noGrp="1"/>
          </p:cNvSpPr>
          <p:nvPr>
            <p:ph type="ftr" sz="quarter" idx="3"/>
          </p:nvPr>
        </p:nvSpPr>
        <p:spPr bwMode="auto">
          <a:xfrm>
            <a:off x="1524000" y="6621463"/>
            <a:ext cx="2895600" cy="1524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33" name="灯片编号占位符 3"/>
          <p:cNvSpPr>
            <a:spLocks noGrp="1"/>
          </p:cNvSpPr>
          <p:nvPr>
            <p:ph type="sldNum" sz="quarter" idx="4"/>
          </p:nvPr>
        </p:nvSpPr>
        <p:spPr bwMode="auto">
          <a:xfrm>
            <a:off x="152400" y="6621463"/>
            <a:ext cx="304800" cy="1524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1BC3947-BF5C-47C6-96EE-A6854C9D97F1}" type="slidenum">
              <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rPr>
            </a:fld>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2CBAA0A-0B13-4D25-A44F-3F0B3504D9AE}" type="slidenum">
              <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rPr>
            </a:fld>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90000" rIns="91440" bIns="9000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40000"/>
              </a:spcBef>
              <a:spcAft>
                <a:spcPct val="0"/>
              </a:spcAft>
              <a:buClr>
                <a:srgbClr val="100F76"/>
              </a:buClr>
              <a:buSzTx/>
              <a:buFont typeface="Wingdings" panose="05000000000000000000" pitchFamily="2" charset="2"/>
              <a:buNone/>
              <a:defRPr/>
            </a:pPr>
            <a:r>
              <a:rPr kumimoji="0" lang="zh-CN" altLang="en-US" sz="3200" b="1" i="0" u="none" strike="noStrike" kern="0" cap="none" spc="0" normalizeH="0" baseline="0" noProof="0">
                <a:ln>
                  <a:noFill/>
                </a:ln>
                <a:solidFill>
                  <a:schemeClr val="tx1"/>
                </a:solidFill>
                <a:effectLst/>
                <a:uLnTx/>
                <a:uFillTx/>
                <a:latin typeface="+mn-lt"/>
                <a:ea typeface="+mn-ea"/>
                <a:cs typeface="+mn-cs"/>
              </a:rPr>
              <a:t>单击图标添加图片</a:t>
            </a: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2CBAA0A-0B13-4D25-A44F-3F0B3504D9AE}" type="slidenum">
              <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rPr>
            </a:fld>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image" Target="../media/image4.jpeg"/><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6" Type="http://schemas.openxmlformats.org/officeDocument/2006/relationships/theme" Target="../theme/theme3.xml"/><Relationship Id="rId15" Type="http://schemas.openxmlformats.org/officeDocument/2006/relationships/image" Target="../media/image4.jpeg"/><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358775" y="358775"/>
            <a:ext cx="7489825" cy="1393825"/>
          </a:xfrm>
          <a:prstGeom prst="rect">
            <a:avLst/>
          </a:prstGeom>
          <a:noFill/>
          <a:ln w="9525">
            <a:noFill/>
          </a:ln>
        </p:spPr>
        <p:txBody>
          <a:bodyPr tIns="90000" bIns="90000"/>
          <a:lstStyle/>
          <a:p>
            <a:pPr lvl="0"/>
            <a:r>
              <a:rPr lang="en-US" altLang="zh-CN" dirty="0"/>
              <a:t>Click here for title</a:t>
            </a:r>
            <a:br>
              <a:rPr lang="en-US" altLang="zh-CN" dirty="0"/>
            </a:br>
            <a:endParaRPr lang="en-US" altLang="en-US" dirty="0"/>
          </a:p>
        </p:txBody>
      </p:sp>
      <p:sp>
        <p:nvSpPr>
          <p:cNvPr id="234499" name="Rectangle 3"/>
          <p:cNvSpPr>
            <a:spLocks noGrp="1"/>
          </p:cNvSpPr>
          <p:nvPr>
            <p:ph type="body"/>
          </p:nvPr>
        </p:nvSpPr>
        <p:spPr>
          <a:xfrm>
            <a:off x="358775" y="1905000"/>
            <a:ext cx="7489825" cy="4572000"/>
          </a:xfrm>
          <a:prstGeom prst="rect">
            <a:avLst/>
          </a:prstGeom>
          <a:noFill/>
          <a:ln w="9525">
            <a:noFill/>
          </a:ln>
        </p:spPr>
        <p:txBody>
          <a:bodyPr tIns="90000" bIns="90000"/>
          <a:lstStyle/>
          <a:p>
            <a:pPr lvl="0"/>
            <a:r>
              <a:rPr lang="sv-SE" altLang="sv-SE" dirty="0"/>
              <a:t>Click here for text</a:t>
            </a:r>
            <a:endParaRPr lang="en-US" altLang="sv-SE" dirty="0"/>
          </a:p>
          <a:p>
            <a:pPr lvl="1"/>
            <a:r>
              <a:rPr lang="en-US" altLang="sv-SE" dirty="0"/>
              <a:t>Level two</a:t>
            </a:r>
            <a:endParaRPr lang="en-US" altLang="sv-SE" dirty="0"/>
          </a:p>
          <a:p>
            <a:pPr lvl="2"/>
            <a:r>
              <a:rPr lang="en-US" altLang="sv-SE" dirty="0"/>
              <a:t>Level three</a:t>
            </a:r>
            <a:endParaRPr lang="sv-SE" altLang="sv-SE" dirty="0"/>
          </a:p>
          <a:p>
            <a:pPr lvl="4"/>
            <a:endParaRPr lang="sv-SE" altLang="sv-SE" dirty="0"/>
          </a:p>
        </p:txBody>
      </p:sp>
      <p:sp>
        <p:nvSpPr>
          <p:cNvPr id="234500" name="Rectangle 4"/>
          <p:cNvSpPr>
            <a:spLocks noGrp="1" noChangeArrowheads="1"/>
          </p:cNvSpPr>
          <p:nvPr>
            <p:ph type="dt" sz="half" idx="2"/>
          </p:nvPr>
        </p:nvSpPr>
        <p:spPr bwMode="auto">
          <a:xfrm>
            <a:off x="457200" y="6621463"/>
            <a:ext cx="1066800" cy="152400"/>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sz="800" b="0">
                <a:solidFill>
                  <a:schemeClr val="folHlink"/>
                </a:solidFill>
                <a:latin typeface="Arial Narrow" panose="020B0606020202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sp>
        <p:nvSpPr>
          <p:cNvPr id="234501" name="Rectangle 5"/>
          <p:cNvSpPr>
            <a:spLocks noGrp="1" noChangeArrowheads="1"/>
          </p:cNvSpPr>
          <p:nvPr>
            <p:ph type="ftr" sz="quarter" idx="3"/>
          </p:nvPr>
        </p:nvSpPr>
        <p:spPr bwMode="auto">
          <a:xfrm>
            <a:off x="1524000" y="6621463"/>
            <a:ext cx="2895600" cy="152400"/>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sz="800" b="0">
                <a:latin typeface="Arial Narrow" panose="020B0606020202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tx1"/>
              </a:solidFill>
              <a:effectLst/>
              <a:uLnTx/>
              <a:uFillTx/>
              <a:latin typeface="Arial Narrow" panose="020B0606020202030204" pitchFamily="34" charset="0"/>
              <a:ea typeface="宋体" panose="02010600030101010101" pitchFamily="2" charset="-122"/>
              <a:cs typeface="+mn-cs"/>
            </a:endParaRPr>
          </a:p>
        </p:txBody>
      </p:sp>
      <p:sp>
        <p:nvSpPr>
          <p:cNvPr id="234502" name="Rectangle 6"/>
          <p:cNvSpPr>
            <a:spLocks noGrp="1" noChangeArrowheads="1"/>
          </p:cNvSpPr>
          <p:nvPr>
            <p:ph type="sldNum" sz="quarter" idx="4"/>
          </p:nvPr>
        </p:nvSpPr>
        <p:spPr bwMode="auto">
          <a:xfrm>
            <a:off x="152400" y="6621463"/>
            <a:ext cx="304800" cy="152400"/>
          </a:xfrm>
          <a:prstGeom prst="rect">
            <a:avLst/>
          </a:prstGeom>
          <a:noFill/>
          <a:ln w="9525">
            <a:noFill/>
            <a:miter lim="800000"/>
          </a:ln>
          <a:effectLst/>
        </p:spPr>
        <p:txBody>
          <a:bodyPr vert="horz" wrap="square" lIns="91440" tIns="45720" rIns="91440" bIns="45720" numCol="1" anchor="t" anchorCtr="0" compatLnSpc="1"/>
          <a:lstStyle>
            <a:lvl1pPr eaLnBrk="1" hangingPunct="1">
              <a:buFont typeface="Arial" panose="020B0604020202020204" pitchFamily="34" charset="0"/>
              <a:buNone/>
              <a:defRPr sz="800">
                <a:solidFill>
                  <a:schemeClr val="folHlink"/>
                </a:solidFill>
                <a:latin typeface="Arial Narrow" panose="020B060602020203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2CBAA0A-0B13-4D25-A44F-3F0B3504D9AE}" type="slidenum">
              <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rPr>
            </a:fld>
            <a:endParaRPr kumimoji="0" lang="zh-CN" altLang="en-US" sz="800" b="0" i="0" u="none" strike="noStrike" kern="1200" cap="none" spc="0" normalizeH="0" baseline="0" noProof="0">
              <a:ln>
                <a:noFill/>
              </a:ln>
              <a:solidFill>
                <a:schemeClr val="folHlink"/>
              </a:solidFill>
              <a:effectLst/>
              <a:uLnTx/>
              <a:uFillTx/>
              <a:latin typeface="Arial Narrow" panose="020B0606020202030204" pitchFamily="34" charset="0"/>
              <a:ea typeface="宋体" panose="02010600030101010101" pitchFamily="2" charset="-122"/>
              <a:cs typeface="+mn-cs"/>
            </a:endParaRPr>
          </a:p>
        </p:txBody>
      </p:sp>
      <p:grpSp>
        <p:nvGrpSpPr>
          <p:cNvPr id="1031" name="Group 7"/>
          <p:cNvGrpSpPr/>
          <p:nvPr/>
        </p:nvGrpSpPr>
        <p:grpSpPr>
          <a:xfrm>
            <a:off x="-230187" y="0"/>
            <a:ext cx="201612" cy="2674938"/>
            <a:chOff x="2646" y="2216"/>
            <a:chExt cx="127" cy="1685"/>
          </a:xfrm>
        </p:grpSpPr>
        <p:sp>
          <p:nvSpPr>
            <p:cNvPr id="1033" name="Rectangle 8"/>
            <p:cNvSpPr>
              <a:spLocks noChangeAspect="1" noChangeArrowheads="1"/>
            </p:cNvSpPr>
            <p:nvPr/>
          </p:nvSpPr>
          <p:spPr bwMode="auto">
            <a:xfrm>
              <a:off x="2646" y="2392"/>
              <a:ext cx="127" cy="127"/>
            </a:xfrm>
            <a:prstGeom prst="rect">
              <a:avLst/>
            </a:prstGeom>
            <a:solidFill>
              <a:srgbClr val="CF353B"/>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 name="Rectangle 9"/>
            <p:cNvSpPr>
              <a:spLocks noChangeAspect="1" noChangeArrowheads="1"/>
            </p:cNvSpPr>
            <p:nvPr/>
          </p:nvSpPr>
          <p:spPr bwMode="auto">
            <a:xfrm>
              <a:off x="2646" y="2216"/>
              <a:ext cx="127" cy="125"/>
            </a:xfrm>
            <a:prstGeom prst="rect">
              <a:avLst/>
            </a:prstGeom>
            <a:solidFill>
              <a:srgbClr val="DA7C0C"/>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Rectangle 10"/>
            <p:cNvSpPr>
              <a:spLocks noChangeAspect="1" noChangeArrowheads="1"/>
            </p:cNvSpPr>
            <p:nvPr/>
          </p:nvSpPr>
          <p:spPr bwMode="auto">
            <a:xfrm>
              <a:off x="2646" y="2567"/>
              <a:ext cx="127" cy="127"/>
            </a:xfrm>
            <a:prstGeom prst="rect">
              <a:avLst/>
            </a:prstGeom>
            <a:solidFill>
              <a:srgbClr val="BA8D3A"/>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6" name="Rectangle 11"/>
            <p:cNvSpPr>
              <a:spLocks noChangeAspect="1" noChangeArrowheads="1"/>
            </p:cNvSpPr>
            <p:nvPr/>
          </p:nvSpPr>
          <p:spPr bwMode="auto">
            <a:xfrm>
              <a:off x="2646" y="3094"/>
              <a:ext cx="127" cy="125"/>
            </a:xfrm>
            <a:prstGeom prst="rect">
              <a:avLst/>
            </a:prstGeom>
            <a:solidFill>
              <a:srgbClr val="005F58"/>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Rectangle 12"/>
            <p:cNvSpPr>
              <a:spLocks noChangeAspect="1" noChangeArrowheads="1"/>
            </p:cNvSpPr>
            <p:nvPr/>
          </p:nvSpPr>
          <p:spPr bwMode="auto">
            <a:xfrm>
              <a:off x="2646" y="2920"/>
              <a:ext cx="127" cy="126"/>
            </a:xfrm>
            <a:prstGeom prst="rect">
              <a:avLst/>
            </a:prstGeom>
            <a:solidFill>
              <a:srgbClr val="00975D"/>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8" name="Rectangle 13"/>
            <p:cNvSpPr>
              <a:spLocks noChangeAspect="1" noChangeArrowheads="1"/>
            </p:cNvSpPr>
            <p:nvPr/>
          </p:nvSpPr>
          <p:spPr bwMode="auto">
            <a:xfrm>
              <a:off x="2646" y="3441"/>
              <a:ext cx="127" cy="126"/>
            </a:xfrm>
            <a:prstGeom prst="rect">
              <a:avLst/>
            </a:prstGeom>
            <a:solidFill>
              <a:srgbClr val="B00B4C"/>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9" name="Rectangle 14"/>
            <p:cNvSpPr>
              <a:spLocks noChangeAspect="1" noChangeArrowheads="1"/>
            </p:cNvSpPr>
            <p:nvPr/>
          </p:nvSpPr>
          <p:spPr bwMode="auto">
            <a:xfrm>
              <a:off x="2646" y="3265"/>
              <a:ext cx="127" cy="127"/>
            </a:xfrm>
            <a:prstGeom prst="rect">
              <a:avLst/>
            </a:prstGeom>
            <a:solidFill>
              <a:srgbClr val="35247A"/>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Rectangle 15"/>
            <p:cNvSpPr>
              <a:spLocks noChangeAspect="1" noChangeArrowheads="1"/>
            </p:cNvSpPr>
            <p:nvPr/>
          </p:nvSpPr>
          <p:spPr bwMode="auto">
            <a:xfrm>
              <a:off x="2646" y="2744"/>
              <a:ext cx="127" cy="126"/>
            </a:xfrm>
            <a:prstGeom prst="rect">
              <a:avLst/>
            </a:prstGeom>
            <a:solidFill>
              <a:srgbClr val="004477"/>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1" name="Rectangle 16"/>
            <p:cNvSpPr>
              <a:spLocks noChangeAspect="1" noChangeArrowheads="1"/>
            </p:cNvSpPr>
            <p:nvPr/>
          </p:nvSpPr>
          <p:spPr bwMode="auto">
            <a:xfrm>
              <a:off x="2646" y="3615"/>
              <a:ext cx="127" cy="127"/>
            </a:xfrm>
            <a:prstGeom prst="rect">
              <a:avLst/>
            </a:prstGeom>
            <a:solidFill>
              <a:srgbClr val="999999"/>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Rectangle 17"/>
            <p:cNvSpPr>
              <a:spLocks noChangeAspect="1" noChangeArrowheads="1"/>
            </p:cNvSpPr>
            <p:nvPr/>
          </p:nvSpPr>
          <p:spPr bwMode="auto">
            <a:xfrm>
              <a:off x="2646" y="3774"/>
              <a:ext cx="127" cy="127"/>
            </a:xfrm>
            <a:prstGeom prst="rect">
              <a:avLst/>
            </a:prstGeom>
            <a:solidFill>
              <a:schemeClr val="tx1"/>
            </a:solidFill>
            <a:ln>
              <a:noFill/>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032" name="Text Box 19"/>
          <p:cNvSpPr txBox="1">
            <a:spLocks noChangeArrowheads="1"/>
          </p:cNvSpPr>
          <p:nvPr/>
        </p:nvSpPr>
        <p:spPr bwMode="auto">
          <a:xfrm>
            <a:off x="7772400" y="5715000"/>
            <a:ext cx="685800" cy="515938"/>
          </a:xfrm>
          <a:prstGeom prst="rect">
            <a:avLst/>
          </a:prstGeom>
          <a:noFill/>
          <a:ln>
            <a:noFill/>
          </a:ln>
        </p:spPr>
        <p:txBody>
          <a:bodyPr tIns="90000" bIns="90000">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4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44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p:tmplLst>
          <p:tmpl lvl="1">
            <p:tnLst>
              <p:par>
                <p:cTn presetID="1" presetClass="entr" presetSubtype="0" fill="hold" nodeType="clickEffect">
                  <p:stCondLst>
                    <p:cond delay="0"/>
                  </p:stCondLst>
                  <p:childTnLst>
                    <p:set>
                      <p:cBhvr>
                        <p:cTn dur="1" fill="hold">
                          <p:stCondLst>
                            <p:cond delay="0"/>
                          </p:stCondLst>
                        </p:cTn>
                        <p:tgtEl>
                          <p:spTgt spid="23449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234499"/>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234499"/>
                        </p:tgtEl>
                        <p:attrNameLst>
                          <p:attrName>style.visibility</p:attrName>
                        </p:attrNameLst>
                      </p:cBhvr>
                      <p:to>
                        <p:strVal val="visible"/>
                      </p:to>
                    </p:set>
                  </p:childTnLst>
                </p:cTn>
              </p:par>
            </p:tnLst>
          </p:tmpl>
        </p:tmplLst>
      </p:bldP>
    </p:bldLst>
  </p:timing>
  <p:hf sldNum="0" hdr="0" ftr="0" dt="0"/>
  <p:txStyles>
    <p:titleStyle>
      <a:lvl1pPr algn="l" rtl="0" eaLnBrk="0" fontAlgn="base" hangingPunct="0">
        <a:spcBef>
          <a:spcPct val="0"/>
        </a:spcBef>
        <a:spcAft>
          <a:spcPct val="0"/>
        </a:spcAft>
        <a:defRPr sz="4000" b="1">
          <a:solidFill>
            <a:srgbClr val="000000"/>
          </a:solidFill>
          <a:latin typeface="+mj-lt"/>
          <a:ea typeface="+mj-ea"/>
          <a:cs typeface="+mj-cs"/>
        </a:defRPr>
      </a:lvl1pPr>
      <a:lvl2pPr algn="l" rtl="0" eaLnBrk="0" fontAlgn="base" hangingPunct="0">
        <a:spcBef>
          <a:spcPct val="0"/>
        </a:spcBef>
        <a:spcAft>
          <a:spcPct val="0"/>
        </a:spcAft>
        <a:defRPr sz="4000" b="1">
          <a:solidFill>
            <a:srgbClr val="000000"/>
          </a:solidFill>
          <a:latin typeface="Arial" panose="020B0604020202020204" pitchFamily="34" charset="0"/>
        </a:defRPr>
      </a:lvl2pPr>
      <a:lvl3pPr algn="l" rtl="0" eaLnBrk="0" fontAlgn="base" hangingPunct="0">
        <a:spcBef>
          <a:spcPct val="0"/>
        </a:spcBef>
        <a:spcAft>
          <a:spcPct val="0"/>
        </a:spcAft>
        <a:defRPr sz="4000" b="1">
          <a:solidFill>
            <a:srgbClr val="000000"/>
          </a:solidFill>
          <a:latin typeface="Arial" panose="020B0604020202020204" pitchFamily="34" charset="0"/>
        </a:defRPr>
      </a:lvl3pPr>
      <a:lvl4pPr algn="l" rtl="0" eaLnBrk="0" fontAlgn="base" hangingPunct="0">
        <a:spcBef>
          <a:spcPct val="0"/>
        </a:spcBef>
        <a:spcAft>
          <a:spcPct val="0"/>
        </a:spcAft>
        <a:defRPr sz="4000" b="1">
          <a:solidFill>
            <a:srgbClr val="000000"/>
          </a:solidFill>
          <a:latin typeface="Arial" panose="020B0604020202020204" pitchFamily="34" charset="0"/>
        </a:defRPr>
      </a:lvl4pPr>
      <a:lvl5pPr algn="l" rtl="0" eaLnBrk="0" fontAlgn="base" hangingPunct="0">
        <a:spcBef>
          <a:spcPct val="0"/>
        </a:spcBef>
        <a:spcAft>
          <a:spcPct val="0"/>
        </a:spcAft>
        <a:defRPr sz="4000" b="1">
          <a:solidFill>
            <a:srgbClr val="000000"/>
          </a:solidFill>
          <a:latin typeface="Arial" panose="020B0604020202020204" pitchFamily="34" charset="0"/>
        </a:defRPr>
      </a:lvl5pPr>
      <a:lvl6pPr marL="457200" algn="l" rtl="0" eaLnBrk="1" fontAlgn="base" hangingPunct="1">
        <a:spcBef>
          <a:spcPct val="0"/>
        </a:spcBef>
        <a:spcAft>
          <a:spcPct val="0"/>
        </a:spcAft>
        <a:defRPr sz="4000" b="1">
          <a:solidFill>
            <a:srgbClr val="000000"/>
          </a:solidFill>
          <a:latin typeface="Arial" panose="020B0604020202020204" pitchFamily="34" charset="0"/>
        </a:defRPr>
      </a:lvl6pPr>
      <a:lvl7pPr marL="914400" algn="l" rtl="0" eaLnBrk="1" fontAlgn="base" hangingPunct="1">
        <a:spcBef>
          <a:spcPct val="0"/>
        </a:spcBef>
        <a:spcAft>
          <a:spcPct val="0"/>
        </a:spcAft>
        <a:defRPr sz="4000" b="1">
          <a:solidFill>
            <a:srgbClr val="000000"/>
          </a:solidFill>
          <a:latin typeface="Arial" panose="020B0604020202020204" pitchFamily="34" charset="0"/>
        </a:defRPr>
      </a:lvl7pPr>
      <a:lvl8pPr marL="1371600" algn="l" rtl="0" eaLnBrk="1" fontAlgn="base" hangingPunct="1">
        <a:spcBef>
          <a:spcPct val="0"/>
        </a:spcBef>
        <a:spcAft>
          <a:spcPct val="0"/>
        </a:spcAft>
        <a:defRPr sz="4000" b="1">
          <a:solidFill>
            <a:srgbClr val="000000"/>
          </a:solidFill>
          <a:latin typeface="Arial" panose="020B0604020202020204" pitchFamily="34" charset="0"/>
        </a:defRPr>
      </a:lvl8pPr>
      <a:lvl9pPr marL="1828800" algn="l" rtl="0" eaLnBrk="1" fontAlgn="base" hangingPunct="1">
        <a:spcBef>
          <a:spcPct val="0"/>
        </a:spcBef>
        <a:spcAft>
          <a:spcPct val="0"/>
        </a:spcAft>
        <a:defRPr sz="4000" b="1">
          <a:solidFill>
            <a:srgbClr val="000000"/>
          </a:solidFill>
          <a:latin typeface="Arial" panose="020B0604020202020204" pitchFamily="34" charset="0"/>
        </a:defRPr>
      </a:lvl9pPr>
    </p:titleStyle>
    <p:bodyStyle>
      <a:lvl1pPr marL="342900" indent="-342900" algn="l" rtl="0" eaLnBrk="0" fontAlgn="base" hangingPunct="0">
        <a:spcBef>
          <a:spcPct val="40000"/>
        </a:spcBef>
        <a:spcAft>
          <a:spcPct val="0"/>
        </a:spcAft>
        <a:buClr>
          <a:srgbClr val="100F76"/>
        </a:buClr>
        <a:buFont typeface="Wingdings" panose="05000000000000000000" pitchFamily="2" charset="2"/>
        <a:buChar char="§"/>
        <a:defRPr sz="2400" b="1">
          <a:solidFill>
            <a:schemeClr val="tx1"/>
          </a:solidFill>
          <a:latin typeface="+mn-lt"/>
          <a:ea typeface="+mn-ea"/>
          <a:cs typeface="+mn-cs"/>
        </a:defRPr>
      </a:lvl1pPr>
      <a:lvl2pPr marL="742950" indent="-285750" algn="l" rtl="0" eaLnBrk="0" fontAlgn="base" hangingPunct="0">
        <a:spcBef>
          <a:spcPct val="40000"/>
        </a:spcBef>
        <a:spcAft>
          <a:spcPct val="0"/>
        </a:spcAft>
        <a:buClr>
          <a:srgbClr val="100F76"/>
        </a:buClr>
        <a:buSzPct val="80000"/>
        <a:buFont typeface="Webdings" panose="05030102010509060703" pitchFamily="18" charset="2"/>
        <a:buChar char="4"/>
        <a:defRPr sz="2000">
          <a:solidFill>
            <a:schemeClr val="tx1"/>
          </a:solidFill>
          <a:latin typeface="+mn-lt"/>
        </a:defRPr>
      </a:lvl2pPr>
      <a:lvl3pPr marL="1143000" indent="-228600" algn="l" rtl="0" eaLnBrk="0" fontAlgn="base" hangingPunct="0">
        <a:spcBef>
          <a:spcPct val="40000"/>
        </a:spcBef>
        <a:spcAft>
          <a:spcPct val="0"/>
        </a:spcAft>
        <a:buClr>
          <a:srgbClr val="100F76"/>
        </a:buClr>
        <a:buSzPct val="80000"/>
        <a:buFont typeface="Webdings" panose="05030102010509060703" pitchFamily="18" charset="2"/>
        <a:buChar char="4"/>
        <a:defRPr sz="2400">
          <a:solidFill>
            <a:schemeClr val="tx1"/>
          </a:solidFill>
          <a:latin typeface="+mn-lt"/>
        </a:defRPr>
      </a:lvl3pPr>
      <a:lvl4pPr marL="1600200" indent="-228600" algn="l" rtl="0" eaLnBrk="0" fontAlgn="base" hangingPunct="0">
        <a:spcBef>
          <a:spcPct val="20000"/>
        </a:spcBef>
        <a:spcAft>
          <a:spcPct val="0"/>
        </a:spcAft>
        <a:buClr>
          <a:srgbClr val="100F76"/>
        </a:buClr>
        <a:buSzPct val="70000"/>
        <a:buFont typeface="Wingdings" panose="05000000000000000000" pitchFamily="2" charset="2"/>
        <a:buChar char="s"/>
        <a:defRPr sz="2000">
          <a:solidFill>
            <a:schemeClr val="tx1"/>
          </a:solidFill>
          <a:latin typeface="StplGaramond" pitchFamily="18" charset="0"/>
        </a:defRPr>
      </a:lvl4pPr>
      <a:lvl5pPr marL="2057400" indent="-228600" algn="l" rtl="0" eaLnBrk="0" fontAlgn="base" hangingPunct="0">
        <a:spcBef>
          <a:spcPct val="40000"/>
        </a:spcBef>
        <a:spcAft>
          <a:spcPct val="0"/>
        </a:spcAft>
        <a:buClr>
          <a:srgbClr val="100F76"/>
        </a:buClr>
        <a:buSzPct val="70000"/>
        <a:buFont typeface="Wingdings" panose="05000000000000000000" pitchFamily="2" charset="2"/>
        <a:buChar char="s"/>
        <a:defRPr sz="2000">
          <a:solidFill>
            <a:schemeClr val="tx1"/>
          </a:solidFill>
          <a:latin typeface="+mn-lt"/>
        </a:defRPr>
      </a:lvl5pPr>
      <a:lvl6pPr marL="2514600" indent="-228600" algn="l" rtl="0" eaLnBrk="1" fontAlgn="base" hangingPunct="1">
        <a:spcBef>
          <a:spcPct val="40000"/>
        </a:spcBef>
        <a:spcAft>
          <a:spcPct val="0"/>
        </a:spcAft>
        <a:buClr>
          <a:srgbClr val="100F76"/>
        </a:buClr>
        <a:buSzPct val="70000"/>
        <a:buFont typeface="Wingdings" panose="05000000000000000000" pitchFamily="2" charset="2"/>
        <a:buChar char="s"/>
        <a:defRPr sz="2000">
          <a:solidFill>
            <a:schemeClr val="tx1"/>
          </a:solidFill>
          <a:latin typeface="+mn-lt"/>
        </a:defRPr>
      </a:lvl6pPr>
      <a:lvl7pPr marL="2971800" indent="-228600" algn="l" rtl="0" eaLnBrk="1" fontAlgn="base" hangingPunct="1">
        <a:spcBef>
          <a:spcPct val="40000"/>
        </a:spcBef>
        <a:spcAft>
          <a:spcPct val="0"/>
        </a:spcAft>
        <a:buClr>
          <a:srgbClr val="100F76"/>
        </a:buClr>
        <a:buSzPct val="70000"/>
        <a:buFont typeface="Wingdings" panose="05000000000000000000" pitchFamily="2" charset="2"/>
        <a:buChar char="s"/>
        <a:defRPr sz="2000">
          <a:solidFill>
            <a:schemeClr val="tx1"/>
          </a:solidFill>
          <a:latin typeface="+mn-lt"/>
        </a:defRPr>
      </a:lvl7pPr>
      <a:lvl8pPr marL="3429000" indent="-228600" algn="l" rtl="0" eaLnBrk="1" fontAlgn="base" hangingPunct="1">
        <a:spcBef>
          <a:spcPct val="40000"/>
        </a:spcBef>
        <a:spcAft>
          <a:spcPct val="0"/>
        </a:spcAft>
        <a:buClr>
          <a:srgbClr val="100F76"/>
        </a:buClr>
        <a:buSzPct val="70000"/>
        <a:buFont typeface="Wingdings" panose="05000000000000000000" pitchFamily="2" charset="2"/>
        <a:buChar char="s"/>
        <a:defRPr sz="2000">
          <a:solidFill>
            <a:schemeClr val="tx1"/>
          </a:solidFill>
          <a:latin typeface="+mn-lt"/>
        </a:defRPr>
      </a:lvl8pPr>
      <a:lvl9pPr marL="3886200" indent="-228600" algn="l" rtl="0" eaLnBrk="1" fontAlgn="base" hangingPunct="1">
        <a:spcBef>
          <a:spcPct val="40000"/>
        </a:spcBef>
        <a:spcAft>
          <a:spcPct val="0"/>
        </a:spcAft>
        <a:buClr>
          <a:srgbClr val="100F76"/>
        </a:buClr>
        <a:buSzPct val="70000"/>
        <a:buFont typeface="Wingdings" panose="05000000000000000000" pitchFamily="2" charset="2"/>
        <a:buChar char="s"/>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1441450" y="68263"/>
            <a:ext cx="7551738" cy="827087"/>
          </a:xfrm>
          <a:prstGeom prst="rect">
            <a:avLst/>
          </a:prstGeom>
          <a:noFill/>
          <a:ln w="9525">
            <a:noFill/>
          </a:ln>
        </p:spPr>
        <p:txBody>
          <a:bodyPr lIns="91436" tIns="45718" rIns="91436" bIns="45718" anchor="ctr" anchorCtr="0"/>
          <a:lstStyle/>
          <a:p>
            <a:pPr lvl="0"/>
            <a:r>
              <a:rPr lang="zh-CN" altLang="en-US" dirty="0"/>
              <a:t>单击此处编辑母版标题样式</a:t>
            </a:r>
            <a:endParaRPr lang="en-US" altLang="zh-CN" dirty="0"/>
          </a:p>
        </p:txBody>
      </p:sp>
      <p:sp>
        <p:nvSpPr>
          <p:cNvPr id="2051" name="Rectangle 3"/>
          <p:cNvSpPr>
            <a:spLocks noGrp="1"/>
          </p:cNvSpPr>
          <p:nvPr>
            <p:ph type="body"/>
          </p:nvPr>
        </p:nvSpPr>
        <p:spPr>
          <a:xfrm>
            <a:off x="274638" y="1376363"/>
            <a:ext cx="8648700" cy="4719637"/>
          </a:xfrm>
          <a:prstGeom prst="rect">
            <a:avLst/>
          </a:prstGeom>
          <a:noFill/>
          <a:ln w="9525">
            <a:noFill/>
          </a:ln>
        </p:spPr>
        <p:txBody>
          <a:bodyPr lIns="91436" tIns="45718" rIns="91436" bIns="45718"/>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66564"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36" tIns="45718" rIns="91436" bIns="45718" numCol="1" anchor="t" anchorCtr="0" compatLnSpc="1"/>
          <a:lstStyle>
            <a:lvl1pPr defTabSz="914400" eaLnBrk="1" hangingPunct="1">
              <a:buFontTx/>
              <a:buNone/>
              <a:defRPr sz="13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56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36" tIns="45718" rIns="91436" bIns="45718" numCol="1" anchor="t" anchorCtr="0" compatLnSpc="1"/>
          <a:lstStyle>
            <a:lvl1pPr algn="ctr" defTabSz="914400" eaLnBrk="1" hangingPunct="1">
              <a:buFontTx/>
              <a:buNone/>
              <a:defRPr sz="13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566"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36" tIns="45718" rIns="91436" bIns="45718" numCol="1" anchor="t" anchorCtr="0" compatLnSpc="1"/>
          <a:lstStyle>
            <a:lvl1pPr algn="r" eaLnBrk="1" hangingPunct="1">
              <a:buFont typeface="Arial" panose="020B0604020202020204" pitchFamily="34" charset="0"/>
              <a:buNone/>
              <a:defRPr sz="13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D472FF-DDE6-4BE5-8813-33EB1983942B}"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slow">
    <p:split orient="vert"/>
  </p:transition>
  <p:hf sldNum="0" hdr="0" ftr="0" dt="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12115" algn="l" defTabSz="914400" rtl="0" eaLnBrk="1" fontAlgn="base" hangingPunct="1">
        <a:spcBef>
          <a:spcPct val="0"/>
        </a:spcBef>
        <a:spcAft>
          <a:spcPct val="0"/>
        </a:spcAft>
        <a:defRPr sz="3600" b="1">
          <a:solidFill>
            <a:schemeClr val="tx2"/>
          </a:solidFill>
          <a:latin typeface="Arial" panose="020B0604020202020204" pitchFamily="34" charset="0"/>
        </a:defRPr>
      </a:lvl6pPr>
      <a:lvl7pPr marL="824865" algn="l" defTabSz="914400" rtl="0" eaLnBrk="1" fontAlgn="base" hangingPunct="1">
        <a:spcBef>
          <a:spcPct val="0"/>
        </a:spcBef>
        <a:spcAft>
          <a:spcPct val="0"/>
        </a:spcAft>
        <a:defRPr sz="3600" b="1">
          <a:solidFill>
            <a:schemeClr val="tx2"/>
          </a:solidFill>
          <a:latin typeface="Arial" panose="020B0604020202020204" pitchFamily="34" charset="0"/>
        </a:defRPr>
      </a:lvl7pPr>
      <a:lvl8pPr marL="1236980" algn="l" defTabSz="914400" rtl="0" eaLnBrk="1" fontAlgn="base" hangingPunct="1">
        <a:spcBef>
          <a:spcPct val="0"/>
        </a:spcBef>
        <a:spcAft>
          <a:spcPct val="0"/>
        </a:spcAft>
        <a:defRPr sz="3600" b="1">
          <a:solidFill>
            <a:schemeClr val="tx2"/>
          </a:solidFill>
          <a:latin typeface="Arial" panose="020B0604020202020204" pitchFamily="34" charset="0"/>
        </a:defRPr>
      </a:lvl8pPr>
      <a:lvl9pPr marL="1649730" algn="l" defTabSz="914400" rtl="0" eaLnBrk="1" fontAlgn="base" hangingPunct="1">
        <a:spcBef>
          <a:spcPct val="0"/>
        </a:spcBef>
        <a:spcAft>
          <a:spcPct val="0"/>
        </a:spcAft>
        <a:defRPr sz="3600" b="1">
          <a:solidFill>
            <a:schemeClr val="tx2"/>
          </a:solidFill>
          <a:latin typeface="Arial" panose="020B0604020202020204" pitchFamily="34" charset="0"/>
        </a:defRPr>
      </a:lvl9pPr>
    </p:titleStyle>
    <p:body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p:bodyStyle>
    <p:otherStyle>
      <a:defPPr>
        <a:defRPr lang="zh-CN"/>
      </a:defPPr>
      <a:lvl1pPr marL="0" algn="l" defTabSz="824230" rtl="0" eaLnBrk="1" latinLnBrk="0" hangingPunct="1">
        <a:defRPr sz="1600" kern="1200">
          <a:solidFill>
            <a:schemeClr val="tx1"/>
          </a:solidFill>
          <a:latin typeface="+mn-lt"/>
          <a:ea typeface="+mn-ea"/>
          <a:cs typeface="+mn-cs"/>
        </a:defRPr>
      </a:lvl1pPr>
      <a:lvl2pPr marL="412115" algn="l" defTabSz="824230" rtl="0" eaLnBrk="1" latinLnBrk="0" hangingPunct="1">
        <a:defRPr sz="1600" kern="1200">
          <a:solidFill>
            <a:schemeClr val="tx1"/>
          </a:solidFill>
          <a:latin typeface="+mn-lt"/>
          <a:ea typeface="+mn-ea"/>
          <a:cs typeface="+mn-cs"/>
        </a:defRPr>
      </a:lvl2pPr>
      <a:lvl3pPr marL="824865" algn="l" defTabSz="824230" rtl="0" eaLnBrk="1" latinLnBrk="0" hangingPunct="1">
        <a:defRPr sz="1600" kern="1200">
          <a:solidFill>
            <a:schemeClr val="tx1"/>
          </a:solidFill>
          <a:latin typeface="+mn-lt"/>
          <a:ea typeface="+mn-ea"/>
          <a:cs typeface="+mn-cs"/>
        </a:defRPr>
      </a:lvl3pPr>
      <a:lvl4pPr marL="1236980" algn="l" defTabSz="824230" rtl="0" eaLnBrk="1" latinLnBrk="0" hangingPunct="1">
        <a:defRPr sz="1600" kern="1200">
          <a:solidFill>
            <a:schemeClr val="tx1"/>
          </a:solidFill>
          <a:latin typeface="+mn-lt"/>
          <a:ea typeface="+mn-ea"/>
          <a:cs typeface="+mn-cs"/>
        </a:defRPr>
      </a:lvl4pPr>
      <a:lvl5pPr marL="1649730" algn="l" defTabSz="824230" rtl="0" eaLnBrk="1" latinLnBrk="0" hangingPunct="1">
        <a:defRPr sz="1600" kern="1200">
          <a:solidFill>
            <a:schemeClr val="tx1"/>
          </a:solidFill>
          <a:latin typeface="+mn-lt"/>
          <a:ea typeface="+mn-ea"/>
          <a:cs typeface="+mn-cs"/>
        </a:defRPr>
      </a:lvl5pPr>
      <a:lvl6pPr marL="2061845" algn="l" defTabSz="824230" rtl="0" eaLnBrk="1" latinLnBrk="0" hangingPunct="1">
        <a:defRPr sz="1600" kern="1200">
          <a:solidFill>
            <a:schemeClr val="tx1"/>
          </a:solidFill>
          <a:latin typeface="+mn-lt"/>
          <a:ea typeface="+mn-ea"/>
          <a:cs typeface="+mn-cs"/>
        </a:defRPr>
      </a:lvl6pPr>
      <a:lvl7pPr marL="2474595" algn="l" defTabSz="824230" rtl="0" eaLnBrk="1" latinLnBrk="0" hangingPunct="1">
        <a:defRPr sz="1600" kern="1200">
          <a:solidFill>
            <a:schemeClr val="tx1"/>
          </a:solidFill>
          <a:latin typeface="+mn-lt"/>
          <a:ea typeface="+mn-ea"/>
          <a:cs typeface="+mn-cs"/>
        </a:defRPr>
      </a:lvl7pPr>
      <a:lvl8pPr marL="2886710" algn="l" defTabSz="824230" rtl="0" eaLnBrk="1" latinLnBrk="0" hangingPunct="1">
        <a:defRPr sz="1600" kern="1200">
          <a:solidFill>
            <a:schemeClr val="tx1"/>
          </a:solidFill>
          <a:latin typeface="+mn-lt"/>
          <a:ea typeface="+mn-ea"/>
          <a:cs typeface="+mn-cs"/>
        </a:defRPr>
      </a:lvl8pPr>
      <a:lvl9pPr marL="3299460" algn="l" defTabSz="824230"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1441450" y="68263"/>
            <a:ext cx="7551738" cy="827087"/>
          </a:xfrm>
          <a:prstGeom prst="rect">
            <a:avLst/>
          </a:prstGeom>
          <a:noFill/>
          <a:ln w="9525">
            <a:noFill/>
          </a:ln>
        </p:spPr>
        <p:txBody>
          <a:bodyPr lIns="91436" tIns="45718" rIns="91436" bIns="45718" anchor="ctr" anchorCtr="0"/>
          <a:lstStyle/>
          <a:p>
            <a:pPr lvl="0"/>
            <a:r>
              <a:rPr lang="zh-CN" altLang="en-US" dirty="0"/>
              <a:t>单击此处编辑母版标题样式</a:t>
            </a:r>
            <a:endParaRPr lang="en-US" altLang="zh-CN" dirty="0"/>
          </a:p>
        </p:txBody>
      </p:sp>
      <p:sp>
        <p:nvSpPr>
          <p:cNvPr id="2051" name="Rectangle 3"/>
          <p:cNvSpPr>
            <a:spLocks noGrp="1"/>
          </p:cNvSpPr>
          <p:nvPr>
            <p:ph type="body"/>
          </p:nvPr>
        </p:nvSpPr>
        <p:spPr>
          <a:xfrm>
            <a:off x="274638" y="1376363"/>
            <a:ext cx="8648700" cy="4719637"/>
          </a:xfrm>
          <a:prstGeom prst="rect">
            <a:avLst/>
          </a:prstGeom>
          <a:noFill/>
          <a:ln w="9525">
            <a:noFill/>
          </a:ln>
        </p:spPr>
        <p:txBody>
          <a:bodyPr lIns="91436" tIns="45718" rIns="91436" bIns="45718"/>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66564"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36" tIns="45718" rIns="91436" bIns="45718" numCol="1" anchor="t" anchorCtr="0" compatLnSpc="1"/>
          <a:lstStyle>
            <a:lvl1pPr defTabSz="914400" eaLnBrk="1" hangingPunct="1">
              <a:buFontTx/>
              <a:buNone/>
              <a:defRPr sz="13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56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36" tIns="45718" rIns="91436" bIns="45718" numCol="1" anchor="t" anchorCtr="0" compatLnSpc="1"/>
          <a:lstStyle>
            <a:lvl1pPr algn="ctr" defTabSz="914400" eaLnBrk="1" hangingPunct="1">
              <a:buFontTx/>
              <a:buNone/>
              <a:defRPr sz="13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566"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36" tIns="45718" rIns="91436" bIns="45718" numCol="1" anchor="t" anchorCtr="0" compatLnSpc="1"/>
          <a:lstStyle>
            <a:lvl1pPr algn="r" eaLnBrk="1" hangingPunct="1">
              <a:buFont typeface="Arial" panose="020B0604020202020204" pitchFamily="34" charset="0"/>
              <a:buNone/>
              <a:defRPr sz="13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D472FF-DDE6-4BE5-8813-33EB1983942B}" type="slidenum">
              <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spd="slow">
    <p:split orient="vert"/>
  </p:transition>
  <p:hf sldNum="0" hdr="0" ftr="0" dt="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defRPr>
      </a:lvl2pPr>
      <a:lvl3pPr algn="l" rtl="0" eaLnBrk="0" fontAlgn="base" hangingPunct="0">
        <a:spcBef>
          <a:spcPct val="0"/>
        </a:spcBef>
        <a:spcAft>
          <a:spcPct val="0"/>
        </a:spcAft>
        <a:defRPr sz="3600" b="1">
          <a:solidFill>
            <a:schemeClr val="tx2"/>
          </a:solidFill>
          <a:latin typeface="Arial" panose="020B0604020202020204" pitchFamily="34" charset="0"/>
        </a:defRPr>
      </a:lvl3pPr>
      <a:lvl4pPr algn="l" rtl="0" eaLnBrk="0" fontAlgn="base" hangingPunct="0">
        <a:spcBef>
          <a:spcPct val="0"/>
        </a:spcBef>
        <a:spcAft>
          <a:spcPct val="0"/>
        </a:spcAft>
        <a:defRPr sz="3600" b="1">
          <a:solidFill>
            <a:schemeClr val="tx2"/>
          </a:solidFill>
          <a:latin typeface="Arial" panose="020B0604020202020204" pitchFamily="34" charset="0"/>
        </a:defRPr>
      </a:lvl4pPr>
      <a:lvl5pPr algn="l" rtl="0" eaLnBrk="0" fontAlgn="base" hangingPunct="0">
        <a:spcBef>
          <a:spcPct val="0"/>
        </a:spcBef>
        <a:spcAft>
          <a:spcPct val="0"/>
        </a:spcAft>
        <a:defRPr sz="3600" b="1">
          <a:solidFill>
            <a:schemeClr val="tx2"/>
          </a:solidFill>
          <a:latin typeface="Arial" panose="020B0604020202020204" pitchFamily="34" charset="0"/>
        </a:defRPr>
      </a:lvl5pPr>
      <a:lvl6pPr marL="412115" algn="l" defTabSz="914400" rtl="0" eaLnBrk="1" fontAlgn="base" hangingPunct="1">
        <a:spcBef>
          <a:spcPct val="0"/>
        </a:spcBef>
        <a:spcAft>
          <a:spcPct val="0"/>
        </a:spcAft>
        <a:defRPr sz="3600" b="1">
          <a:solidFill>
            <a:schemeClr val="tx2"/>
          </a:solidFill>
          <a:latin typeface="Arial" panose="020B0604020202020204" pitchFamily="34" charset="0"/>
        </a:defRPr>
      </a:lvl6pPr>
      <a:lvl7pPr marL="824865" algn="l" defTabSz="914400" rtl="0" eaLnBrk="1" fontAlgn="base" hangingPunct="1">
        <a:spcBef>
          <a:spcPct val="0"/>
        </a:spcBef>
        <a:spcAft>
          <a:spcPct val="0"/>
        </a:spcAft>
        <a:defRPr sz="3600" b="1">
          <a:solidFill>
            <a:schemeClr val="tx2"/>
          </a:solidFill>
          <a:latin typeface="Arial" panose="020B0604020202020204" pitchFamily="34" charset="0"/>
        </a:defRPr>
      </a:lvl7pPr>
      <a:lvl8pPr marL="1236980" algn="l" defTabSz="914400" rtl="0" eaLnBrk="1" fontAlgn="base" hangingPunct="1">
        <a:spcBef>
          <a:spcPct val="0"/>
        </a:spcBef>
        <a:spcAft>
          <a:spcPct val="0"/>
        </a:spcAft>
        <a:defRPr sz="3600" b="1">
          <a:solidFill>
            <a:schemeClr val="tx2"/>
          </a:solidFill>
          <a:latin typeface="Arial" panose="020B0604020202020204" pitchFamily="34" charset="0"/>
        </a:defRPr>
      </a:lvl8pPr>
      <a:lvl9pPr marL="1649730" algn="l" defTabSz="914400" rtl="0" eaLnBrk="1" fontAlgn="base" hangingPunct="1">
        <a:spcBef>
          <a:spcPct val="0"/>
        </a:spcBef>
        <a:spcAft>
          <a:spcPct val="0"/>
        </a:spcAft>
        <a:defRPr sz="3600" b="1">
          <a:solidFill>
            <a:schemeClr val="tx2"/>
          </a:solidFill>
          <a:latin typeface="Arial" panose="020B0604020202020204" pitchFamily="34" charset="0"/>
        </a:defRPr>
      </a:lvl9pPr>
    </p:titleStyle>
    <p:body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p:bodyStyle>
    <p:otherStyle>
      <a:defPPr>
        <a:defRPr lang="zh-CN"/>
      </a:defPPr>
      <a:lvl1pPr marL="0" algn="l" defTabSz="824230" rtl="0" eaLnBrk="1" latinLnBrk="0" hangingPunct="1">
        <a:defRPr sz="1600" kern="1200">
          <a:solidFill>
            <a:schemeClr val="tx1"/>
          </a:solidFill>
          <a:latin typeface="+mn-lt"/>
          <a:ea typeface="+mn-ea"/>
          <a:cs typeface="+mn-cs"/>
        </a:defRPr>
      </a:lvl1pPr>
      <a:lvl2pPr marL="412115" algn="l" defTabSz="824230" rtl="0" eaLnBrk="1" latinLnBrk="0" hangingPunct="1">
        <a:defRPr sz="1600" kern="1200">
          <a:solidFill>
            <a:schemeClr val="tx1"/>
          </a:solidFill>
          <a:latin typeface="+mn-lt"/>
          <a:ea typeface="+mn-ea"/>
          <a:cs typeface="+mn-cs"/>
        </a:defRPr>
      </a:lvl2pPr>
      <a:lvl3pPr marL="824865" algn="l" defTabSz="824230" rtl="0" eaLnBrk="1" latinLnBrk="0" hangingPunct="1">
        <a:defRPr sz="1600" kern="1200">
          <a:solidFill>
            <a:schemeClr val="tx1"/>
          </a:solidFill>
          <a:latin typeface="+mn-lt"/>
          <a:ea typeface="+mn-ea"/>
          <a:cs typeface="+mn-cs"/>
        </a:defRPr>
      </a:lvl3pPr>
      <a:lvl4pPr marL="1236980" algn="l" defTabSz="824230" rtl="0" eaLnBrk="1" latinLnBrk="0" hangingPunct="1">
        <a:defRPr sz="1600" kern="1200">
          <a:solidFill>
            <a:schemeClr val="tx1"/>
          </a:solidFill>
          <a:latin typeface="+mn-lt"/>
          <a:ea typeface="+mn-ea"/>
          <a:cs typeface="+mn-cs"/>
        </a:defRPr>
      </a:lvl4pPr>
      <a:lvl5pPr marL="1649730" algn="l" defTabSz="824230" rtl="0" eaLnBrk="1" latinLnBrk="0" hangingPunct="1">
        <a:defRPr sz="1600" kern="1200">
          <a:solidFill>
            <a:schemeClr val="tx1"/>
          </a:solidFill>
          <a:latin typeface="+mn-lt"/>
          <a:ea typeface="+mn-ea"/>
          <a:cs typeface="+mn-cs"/>
        </a:defRPr>
      </a:lvl5pPr>
      <a:lvl6pPr marL="2061845" algn="l" defTabSz="824230" rtl="0" eaLnBrk="1" latinLnBrk="0" hangingPunct="1">
        <a:defRPr sz="1600" kern="1200">
          <a:solidFill>
            <a:schemeClr val="tx1"/>
          </a:solidFill>
          <a:latin typeface="+mn-lt"/>
          <a:ea typeface="+mn-ea"/>
          <a:cs typeface="+mn-cs"/>
        </a:defRPr>
      </a:lvl6pPr>
      <a:lvl7pPr marL="2474595" algn="l" defTabSz="824230" rtl="0" eaLnBrk="1" latinLnBrk="0" hangingPunct="1">
        <a:defRPr sz="1600" kern="1200">
          <a:solidFill>
            <a:schemeClr val="tx1"/>
          </a:solidFill>
          <a:latin typeface="+mn-lt"/>
          <a:ea typeface="+mn-ea"/>
          <a:cs typeface="+mn-cs"/>
        </a:defRPr>
      </a:lvl7pPr>
      <a:lvl8pPr marL="2886710" algn="l" defTabSz="824230" rtl="0" eaLnBrk="1" latinLnBrk="0" hangingPunct="1">
        <a:defRPr sz="1600" kern="1200">
          <a:solidFill>
            <a:schemeClr val="tx1"/>
          </a:solidFill>
          <a:latin typeface="+mn-lt"/>
          <a:ea typeface="+mn-ea"/>
          <a:cs typeface="+mn-cs"/>
        </a:defRPr>
      </a:lvl8pPr>
      <a:lvl9pPr marL="3299460" algn="l" defTabSz="824230"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wmf"/><Relationship Id="rId7" Type="http://schemas.openxmlformats.org/officeDocument/2006/relationships/oleObject" Target="../embeddings/oleObject9.bin"/><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9.wmf"/><Relationship Id="rId3" Type="http://schemas.openxmlformats.org/officeDocument/2006/relationships/oleObject" Target="../embeddings/oleObject7.bin"/><Relationship Id="rId2" Type="http://schemas.openxmlformats.org/officeDocument/2006/relationships/image" Target="../media/image8.wmf"/><Relationship Id="rId13" Type="http://schemas.openxmlformats.org/officeDocument/2006/relationships/vmlDrawing" Target="../drawings/vmlDrawing3.vml"/><Relationship Id="rId12" Type="http://schemas.openxmlformats.org/officeDocument/2006/relationships/slideLayout" Target="../slideLayouts/slideLayout13.xml"/><Relationship Id="rId11" Type="http://schemas.openxmlformats.org/officeDocument/2006/relationships/tags" Target="../tags/tag5.xml"/><Relationship Id="rId10" Type="http://schemas.openxmlformats.org/officeDocument/2006/relationships/image" Target="../media/image13.jpeg"/><Relationship Id="rId1"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6.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5.xml"/><Relationship Id="rId4" Type="http://schemas.openxmlformats.org/officeDocument/2006/relationships/image" Target="../media/image25.wmf"/><Relationship Id="rId3" Type="http://schemas.openxmlformats.org/officeDocument/2006/relationships/oleObject" Target="../embeddings/oleObject12.bin"/><Relationship Id="rId2" Type="http://schemas.openxmlformats.org/officeDocument/2006/relationships/image" Target="../media/image24.wmf"/><Relationship Id="rId1"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3.xml"/><Relationship Id="rId2" Type="http://schemas.openxmlformats.org/officeDocument/2006/relationships/image" Target="../media/image27.emf"/><Relationship Id="rId1"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3.png"/><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5.png"/><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8.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9.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2.png"/><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3.xml"/><Relationship Id="rId2" Type="http://schemas.openxmlformats.org/officeDocument/2006/relationships/image" Target="../media/image54.emf"/><Relationship Id="rId1" Type="http://schemas.openxmlformats.org/officeDocument/2006/relationships/oleObject" Target="../embeddings/oleObject14.bin"/></Relationships>
</file>

<file path=ppt/slides/_rels/slide39.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oleObject" Target="../embeddings/oleObject15.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13.xml"/><Relationship Id="rId3" Type="http://schemas.openxmlformats.org/officeDocument/2006/relationships/image" Target="../media/image54.emf"/><Relationship Id="rId2" Type="http://schemas.openxmlformats.org/officeDocument/2006/relationships/oleObject" Target="../embeddings/oleObject16.bin"/><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63.jpe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54.emf"/><Relationship Id="rId7" Type="http://schemas.openxmlformats.org/officeDocument/2006/relationships/oleObject" Target="../embeddings/oleObject18.bin"/><Relationship Id="rId6" Type="http://schemas.openxmlformats.org/officeDocument/2006/relationships/image" Target="../media/image68.png"/><Relationship Id="rId5" Type="http://schemas.openxmlformats.org/officeDocument/2006/relationships/image" Target="../media/image67.wmf"/><Relationship Id="rId4" Type="http://schemas.openxmlformats.org/officeDocument/2006/relationships/oleObject" Target="../embeddings/oleObject17.bin"/><Relationship Id="rId3" Type="http://schemas.openxmlformats.org/officeDocument/2006/relationships/image" Target="../media/image66.png"/><Relationship Id="rId2" Type="http://schemas.openxmlformats.org/officeDocument/2006/relationships/image" Target="../media/image65.png"/><Relationship Id="rId10" Type="http://schemas.openxmlformats.org/officeDocument/2006/relationships/vmlDrawing" Target="../drawings/vmlDrawing10.vml"/><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9" Type="http://schemas.openxmlformats.org/officeDocument/2006/relationships/image" Target="../media/image54.emf"/><Relationship Id="rId8" Type="http://schemas.openxmlformats.org/officeDocument/2006/relationships/oleObject" Target="../embeddings/oleObject21.bin"/><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wmf"/><Relationship Id="rId3" Type="http://schemas.openxmlformats.org/officeDocument/2006/relationships/oleObject" Target="../embeddings/oleObject20.bin"/><Relationship Id="rId2" Type="http://schemas.openxmlformats.org/officeDocument/2006/relationships/image" Target="../media/image69.wmf"/><Relationship Id="rId11" Type="http://schemas.openxmlformats.org/officeDocument/2006/relationships/vmlDrawing" Target="../drawings/vmlDrawing11.vml"/><Relationship Id="rId10" Type="http://schemas.openxmlformats.org/officeDocument/2006/relationships/slideLayout" Target="../slideLayouts/slideLayout13.xml"/><Relationship Id="rId1" Type="http://schemas.openxmlformats.org/officeDocument/2006/relationships/oleObject" Target="../embeddings/oleObject19.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4.e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6.png"/><Relationship Id="rId1" Type="http://schemas.openxmlformats.org/officeDocument/2006/relationships/image" Target="../media/image75.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tags" Target="../tags/tag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80.png"/><Relationship Id="rId1"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79.png"/><Relationship Id="rId2" Type="http://schemas.openxmlformats.org/officeDocument/2006/relationships/image" Target="../media/image82.png"/><Relationship Id="rId1" Type="http://schemas.openxmlformats.org/officeDocument/2006/relationships/image" Target="../media/image81.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88.png"/><Relationship Id="rId1"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90.png"/><Relationship Id="rId1"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9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92.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93.png"/><Relationship Id="rId2" Type="http://schemas.openxmlformats.org/officeDocument/2006/relationships/image" Target="../media/image79.png"/><Relationship Id="rId1" Type="http://schemas.openxmlformats.org/officeDocument/2006/relationships/tags" Target="../tags/tag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9.xml"/><Relationship Id="rId7" Type="http://schemas.openxmlformats.org/officeDocument/2006/relationships/image" Target="../media/image98.emf"/><Relationship Id="rId6" Type="http://schemas.openxmlformats.org/officeDocument/2006/relationships/oleObject" Target="../embeddings/oleObject23.bin"/><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jpeg"/><Relationship Id="rId2" Type="http://schemas.openxmlformats.org/officeDocument/2006/relationships/image" Target="../media/image94.wmf"/><Relationship Id="rId10" Type="http://schemas.openxmlformats.org/officeDocument/2006/relationships/vmlDrawing" Target="../drawings/vmlDrawing12.vml"/><Relationship Id="rId1" Type="http://schemas.openxmlformats.org/officeDocument/2006/relationships/oleObject" Target="../embeddings/oleObject2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13.xml"/><Relationship Id="rId4" Type="http://schemas.openxmlformats.org/officeDocument/2006/relationships/image" Target="../media/image100.emf"/><Relationship Id="rId3" Type="http://schemas.openxmlformats.org/officeDocument/2006/relationships/oleObject" Target="../embeddings/oleObject25.bin"/><Relationship Id="rId2" Type="http://schemas.openxmlformats.org/officeDocument/2006/relationships/image" Target="../media/image99.wmf"/><Relationship Id="rId1" Type="http://schemas.openxmlformats.org/officeDocument/2006/relationships/oleObject" Target="../embeddings/oleObject24.bin"/></Relationships>
</file>

<file path=ppt/slides/_rels/slide61.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13.xml"/><Relationship Id="rId2" Type="http://schemas.openxmlformats.org/officeDocument/2006/relationships/image" Target="../media/image101.wmf"/><Relationship Id="rId1" Type="http://schemas.openxmlformats.org/officeDocument/2006/relationships/oleObject" Target="../embeddings/oleObject26.bin"/></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3.png"/><Relationship Id="rId1"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4.png"/><Relationship Id="rId1"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5.png"/><Relationship Id="rId1"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5.png"/><Relationship Id="rId1" Type="http://schemas.openxmlformats.org/officeDocument/2006/relationships/image" Target="../media/image102.png"/></Relationships>
</file>

<file path=ppt/slides/_rels/slide66.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13.xml"/><Relationship Id="rId3" Type="http://schemas.openxmlformats.org/officeDocument/2006/relationships/image" Target="../media/image107.png"/><Relationship Id="rId2" Type="http://schemas.openxmlformats.org/officeDocument/2006/relationships/image" Target="../media/image106.emf"/><Relationship Id="rId1" Type="http://schemas.openxmlformats.org/officeDocument/2006/relationships/oleObject" Target="../embeddings/oleObject27.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8.png"/></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3.xml"/><Relationship Id="rId4" Type="http://schemas.openxmlformats.org/officeDocument/2006/relationships/tags" Target="../tags/tag3.xml"/><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wmf"/><Relationship Id="rId7" Type="http://schemas.openxmlformats.org/officeDocument/2006/relationships/oleObject" Target="../embeddings/oleObject5.bin"/><Relationship Id="rId6" Type="http://schemas.openxmlformats.org/officeDocument/2006/relationships/image" Target="../media/image10.wmf"/><Relationship Id="rId5" Type="http://schemas.openxmlformats.org/officeDocument/2006/relationships/oleObject" Target="../embeddings/oleObject4.bin"/><Relationship Id="rId4" Type="http://schemas.openxmlformats.org/officeDocument/2006/relationships/image" Target="../media/image9.wmf"/><Relationship Id="rId3" Type="http://schemas.openxmlformats.org/officeDocument/2006/relationships/oleObject" Target="../embeddings/oleObject3.bin"/><Relationship Id="rId2" Type="http://schemas.openxmlformats.org/officeDocument/2006/relationships/image" Target="../media/image8.wmf"/><Relationship Id="rId12" Type="http://schemas.openxmlformats.org/officeDocument/2006/relationships/vmlDrawing" Target="../drawings/vmlDrawing2.vml"/><Relationship Id="rId11" Type="http://schemas.openxmlformats.org/officeDocument/2006/relationships/slideLayout" Target="../slideLayouts/slideLayout13.xml"/><Relationship Id="rId10" Type="http://schemas.openxmlformats.org/officeDocument/2006/relationships/tags" Target="../tags/tag4.xml"/><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任意多边形 9229"/>
          <p:cNvSpPr/>
          <p:nvPr/>
        </p:nvSpPr>
        <p:spPr>
          <a:xfrm rot="6402108" flipH="1">
            <a:off x="-674687" y="1563688"/>
            <a:ext cx="3827462" cy="3729037"/>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Lst>
            <a:rect l="0" t="0" r="0" b="0"/>
            <a:pathLst>
              <a:path w="21600" h="21600">
                <a:moveTo>
                  <a:pt x="10744" y="10800"/>
                </a:moveTo>
                <a:cubicBezTo>
                  <a:pt x="10744" y="10769"/>
                  <a:pt x="10769" y="10744"/>
                  <a:pt x="10800" y="10744"/>
                </a:cubicBezTo>
                <a:cubicBezTo>
                  <a:pt x="10831" y="10744"/>
                  <a:pt x="10856" y="10769"/>
                  <a:pt x="10856" y="10800"/>
                </a:cubicBezTo>
                <a:lnTo>
                  <a:pt x="21600" y="10800"/>
                </a:lnTo>
                <a:cubicBezTo>
                  <a:pt x="21600" y="4835"/>
                  <a:pt x="16765" y="0"/>
                  <a:pt x="10800" y="0"/>
                </a:cubicBezTo>
                <a:cubicBezTo>
                  <a:pt x="4835" y="0"/>
                  <a:pt x="0" y="4835"/>
                  <a:pt x="0" y="10800"/>
                </a:cubicBezTo>
                <a:lnTo>
                  <a:pt x="10744" y="10800"/>
                </a:lnTo>
                <a:close/>
              </a:path>
            </a:pathLst>
          </a:custGeom>
          <a:gradFill rotWithShape="1">
            <a:gsLst>
              <a:gs pos="0">
                <a:schemeClr val="hlink">
                  <a:alpha val="56000"/>
                </a:schemeClr>
              </a:gs>
              <a:gs pos="100000">
                <a:srgbClr val="FFFFFF">
                  <a:alpha val="48000"/>
                </a:srgbClr>
              </a:gs>
            </a:gsLst>
            <a:lin ang="5400000" scaled="1"/>
            <a:tileRect/>
          </a:gradFill>
          <a:ln w="0">
            <a:noFill/>
          </a:ln>
        </p:spPr>
        <p:txBody>
          <a:bodyPr/>
          <a:lstStyle/>
          <a:p>
            <a:endParaRPr lang="zh-CN" altLang="en-US"/>
          </a:p>
        </p:txBody>
      </p:sp>
      <p:sp>
        <p:nvSpPr>
          <p:cNvPr id="9220" name="矩形 9219"/>
          <p:cNvSpPr/>
          <p:nvPr/>
        </p:nvSpPr>
        <p:spPr>
          <a:xfrm>
            <a:off x="1071563" y="1058863"/>
            <a:ext cx="1081087" cy="5033962"/>
          </a:xfrm>
          <a:prstGeom prst="rect">
            <a:avLst/>
          </a:prstGeom>
          <a:noFill/>
          <a:ln w="9525">
            <a:noFill/>
          </a:ln>
        </p:spPr>
        <p:txBody>
          <a:bodyPr vert="eaVert"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3600" b="1" dirty="0">
                <a:solidFill>
                  <a:srgbClr val="0000FF"/>
                </a:solidFill>
                <a:latin typeface="方正粗宋简体" pitchFamily="65" charset="-122"/>
                <a:ea typeface="方正粗宋简体" pitchFamily="65" charset="-122"/>
              </a:rPr>
              <a:t>第七章 机器人轨迹规划</a:t>
            </a:r>
            <a:endParaRPr lang="zh-CN" altLang="en-US" sz="3600" b="1" dirty="0">
              <a:solidFill>
                <a:srgbClr val="0000FF"/>
              </a:solidFill>
              <a:latin typeface="方正粗宋简体" pitchFamily="65" charset="-122"/>
              <a:ea typeface="方正粗宋简体" pitchFamily="65" charset="-122"/>
            </a:endParaRPr>
          </a:p>
        </p:txBody>
      </p:sp>
      <p:sp>
        <p:nvSpPr>
          <p:cNvPr id="39939" name="任意多边形 9228"/>
          <p:cNvSpPr>
            <a:spLocks noChangeArrowheads="1"/>
          </p:cNvSpPr>
          <p:nvPr/>
        </p:nvSpPr>
        <p:spPr bwMode="auto">
          <a:xfrm rot="6405277">
            <a:off x="-933450" y="1243013"/>
            <a:ext cx="4745038" cy="4529138"/>
          </a:xfrm>
          <a:custGeom>
            <a:avLst/>
            <a:gdLst>
              <a:gd name="T0" fmla="*/ 323 w 21600"/>
              <a:gd name="T1" fmla="*/ 10641 h 21600"/>
              <a:gd name="T2" fmla="*/ 10800 w 21600"/>
              <a:gd name="T3" fmla="*/ 322 h 21600"/>
              <a:gd name="T4" fmla="*/ 21277 w 21600"/>
              <a:gd name="T5" fmla="*/ 10640 h 21600"/>
              <a:gd name="T6" fmla="*/ 21598 w 21600"/>
              <a:gd name="T7" fmla="*/ 10636 h 21600"/>
              <a:gd name="T8" fmla="*/ 10798 w 21600"/>
              <a:gd name="T9" fmla="*/ -164 h 21600"/>
              <a:gd name="T10" fmla="*/ -1 w 21600"/>
              <a:gd name="T11" fmla="*/ 10472 h 21600"/>
            </a:gdLst>
            <a:ahLst/>
            <a:cxnLst>
              <a:cxn ang="0">
                <a:pos x="T0" y="T1"/>
              </a:cxn>
              <a:cxn ang="0">
                <a:pos x="T2" y="T3"/>
              </a:cxn>
              <a:cxn ang="0">
                <a:pos x="T4" y="T5"/>
              </a:cxn>
              <a:cxn ang="0">
                <a:pos x="T6" y="T7"/>
              </a:cxn>
              <a:cxn ang="0">
                <a:pos x="T8" y="T9"/>
              </a:cxn>
              <a:cxn ang="0">
                <a:pos x="T10" y="T11"/>
              </a:cxn>
            </a:cxnLst>
            <a:rect l="0" t="0" r="r" b="b"/>
            <a:pathLst>
              <a:path w="21600" h="21600">
                <a:moveTo>
                  <a:pt x="323" y="10641"/>
                </a:moveTo>
                <a:cubicBezTo>
                  <a:pt x="409" y="4927"/>
                  <a:pt x="5067" y="322"/>
                  <a:pt x="10800" y="322"/>
                </a:cubicBezTo>
                <a:cubicBezTo>
                  <a:pt x="16534" y="322"/>
                  <a:pt x="21192" y="4927"/>
                  <a:pt x="21277" y="10640"/>
                </a:cubicBezTo>
                <a:lnTo>
                  <a:pt x="21598" y="10636"/>
                </a:lnTo>
                <a:cubicBezTo>
                  <a:pt x="21509" y="4583"/>
                  <a:pt x="16708" y="-164"/>
                  <a:pt x="10798" y="-164"/>
                </a:cubicBezTo>
                <a:cubicBezTo>
                  <a:pt x="4888" y="-164"/>
                  <a:pt x="87" y="4583"/>
                  <a:pt x="-1" y="10472"/>
                </a:cubicBezTo>
                <a:close/>
              </a:path>
            </a:pathLst>
          </a:custGeom>
          <a:gradFill rotWithShape="1">
            <a:gsLst>
              <a:gs pos="0">
                <a:srgbClr val="C5C5C5"/>
              </a:gs>
              <a:gs pos="50000">
                <a:schemeClr val="bg2"/>
              </a:gs>
              <a:gs pos="100000">
                <a:srgbClr val="C5C5C5"/>
              </a:gs>
            </a:gsLst>
            <a:lin ang="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31" name="圆角矩形 9230"/>
          <p:cNvSpPr/>
          <p:nvPr/>
        </p:nvSpPr>
        <p:spPr>
          <a:xfrm>
            <a:off x="3851275" y="2708275"/>
            <a:ext cx="4367213" cy="649288"/>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2600" b="1" dirty="0">
              <a:solidFill>
                <a:schemeClr val="tx2"/>
              </a:solidFill>
              <a:ea typeface="楷体_GB2312" panose="02010609030101010101" pitchFamily="49" charset="-122"/>
            </a:endParaRPr>
          </a:p>
        </p:txBody>
      </p:sp>
      <p:sp>
        <p:nvSpPr>
          <p:cNvPr id="9233" name="圆角矩形 9232"/>
          <p:cNvSpPr/>
          <p:nvPr/>
        </p:nvSpPr>
        <p:spPr>
          <a:xfrm>
            <a:off x="3851275" y="3716338"/>
            <a:ext cx="4537075" cy="649287"/>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sz="2800" b="1" dirty="0">
                <a:solidFill>
                  <a:srgbClr val="000000"/>
                </a:solidFill>
                <a:ea typeface="楷体_GB2312" panose="02010609030101010101" pitchFamily="49" charset="-122"/>
              </a:rPr>
              <a:t>7.3 </a:t>
            </a:r>
            <a:r>
              <a:rPr lang="zh-CN" altLang="en-US" sz="2800" b="1" dirty="0">
                <a:solidFill>
                  <a:schemeClr val="tx2"/>
                </a:solidFill>
                <a:latin typeface="楷体_GB2312" panose="02010609030101010101" pitchFamily="49" charset="-122"/>
                <a:ea typeface="楷体_GB2312" panose="02010609030101010101" pitchFamily="49" charset="-122"/>
              </a:rPr>
              <a:t>笛卡尔空间轨迹规划法</a:t>
            </a:r>
            <a:endParaRPr lang="zh-CN" altLang="en-US" sz="2800" b="1" dirty="0">
              <a:solidFill>
                <a:schemeClr val="tx2"/>
              </a:solidFill>
              <a:latin typeface="楷体_GB2312" panose="02010609030101010101" pitchFamily="49" charset="-122"/>
              <a:ea typeface="楷体_GB2312" panose="02010609030101010101" pitchFamily="49" charset="-122"/>
            </a:endParaRPr>
          </a:p>
        </p:txBody>
      </p:sp>
      <p:sp>
        <p:nvSpPr>
          <p:cNvPr id="9235" name="圆角矩形 9234"/>
          <p:cNvSpPr/>
          <p:nvPr/>
        </p:nvSpPr>
        <p:spPr>
          <a:xfrm>
            <a:off x="3438525" y="1700213"/>
            <a:ext cx="4083050" cy="649287"/>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sz="2800" b="1" dirty="0">
                <a:solidFill>
                  <a:schemeClr val="tx2"/>
                </a:solidFill>
                <a:ea typeface="楷体_GB2312" panose="02010609030101010101" pitchFamily="49" charset="-122"/>
              </a:rPr>
              <a:t>  </a:t>
            </a:r>
            <a:r>
              <a:rPr lang="zh-CN" altLang="en-US" sz="2800" b="1" dirty="0">
                <a:solidFill>
                  <a:schemeClr val="tx2"/>
                </a:solidFill>
                <a:ea typeface="楷体_GB2312" panose="02010609030101010101" pitchFamily="49" charset="-122"/>
              </a:rPr>
              <a:t> </a:t>
            </a:r>
            <a:endParaRPr lang="zh-CN" altLang="en-US" sz="2800" b="1" dirty="0">
              <a:solidFill>
                <a:schemeClr val="tx2"/>
              </a:solidFill>
              <a:ea typeface="楷体_GB2312" panose="02010609030101010101" pitchFamily="49" charset="-122"/>
            </a:endParaRPr>
          </a:p>
        </p:txBody>
      </p:sp>
      <p:grpSp>
        <p:nvGrpSpPr>
          <p:cNvPr id="22536" name="组合 9235"/>
          <p:cNvGrpSpPr/>
          <p:nvPr/>
        </p:nvGrpSpPr>
        <p:grpSpPr>
          <a:xfrm>
            <a:off x="2987675" y="1844675"/>
            <a:ext cx="361950" cy="361950"/>
            <a:chOff x="2078" y="1680"/>
            <a:chExt cx="1615" cy="1615"/>
          </a:xfrm>
        </p:grpSpPr>
        <p:sp>
          <p:nvSpPr>
            <p:cNvPr id="22554" name="椭圆 9236"/>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22555" name="椭圆 9237"/>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46" name="椭圆 9238"/>
            <p:cNvSpPr>
              <a:spLocks noChangeArrowheads="1"/>
            </p:cNvSpPr>
            <p:nvPr/>
          </p:nvSpPr>
          <p:spPr bwMode="auto">
            <a:xfrm>
              <a:off x="2255" y="1857"/>
              <a:ext cx="1261" cy="1261"/>
            </a:xfrm>
            <a:prstGeom prst="ellipse">
              <a:avLst/>
            </a:prstGeom>
            <a:gradFill rotWithShape="1">
              <a:gsLst>
                <a:gs pos="0">
                  <a:srgbClr val="FFFFFF"/>
                </a:gs>
                <a:gs pos="50000">
                  <a:schemeClr val="hlink"/>
                </a:gs>
                <a:gs pos="100000">
                  <a:srgbClr val="FFFFFF"/>
                </a:gs>
              </a:gsLst>
              <a:lin ang="27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57" name="椭圆 9239"/>
            <p:cNvSpPr/>
            <p:nvPr/>
          </p:nvSpPr>
          <p:spPr>
            <a:xfrm>
              <a:off x="2254" y="1856"/>
              <a:ext cx="1262" cy="1264"/>
            </a:xfrm>
            <a:prstGeom prst="ellipse">
              <a:avLst/>
            </a:prstGeom>
            <a:gradFill rotWithShape="1">
              <a:gsLst>
                <a:gs pos="0">
                  <a:srgbClr val="000000"/>
                </a:gs>
                <a:gs pos="100000">
                  <a:srgbClr val="FFCC00"/>
                </a:gs>
              </a:gsLst>
              <a:lin ang="27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48" name="椭圆 9240"/>
            <p:cNvSpPr>
              <a:spLocks noChangeArrowheads="1"/>
            </p:cNvSpPr>
            <p:nvPr/>
          </p:nvSpPr>
          <p:spPr bwMode="auto">
            <a:xfrm>
              <a:off x="2340" y="1942"/>
              <a:ext cx="1091" cy="1098"/>
            </a:xfrm>
            <a:prstGeom prst="ellipse">
              <a:avLst/>
            </a:prstGeom>
            <a:gradFill rotWithShape="1">
              <a:gsLst>
                <a:gs pos="0">
                  <a:srgbClr val="005353"/>
                </a:gs>
                <a:gs pos="50000">
                  <a:schemeClr val="hlink"/>
                </a:gs>
                <a:gs pos="100000">
                  <a:srgbClr val="005353"/>
                </a:gs>
              </a:gsLst>
              <a:lin ang="189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59" name="椭圆 9241"/>
            <p:cNvSpPr/>
            <p:nvPr/>
          </p:nvSpPr>
          <p:spPr>
            <a:xfrm>
              <a:off x="2337" y="1939"/>
              <a:ext cx="1096" cy="1098"/>
            </a:xfrm>
            <a:prstGeom prst="ellipse">
              <a:avLst/>
            </a:prstGeom>
            <a:gradFill rotWithShape="1">
              <a:gsLst>
                <a:gs pos="0">
                  <a:srgbClr val="FFCC00"/>
                </a:gs>
                <a:gs pos="100000">
                  <a:srgbClr val="7C6300"/>
                </a:gs>
              </a:gsLst>
              <a:lin ang="27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grpSp>
      <p:grpSp>
        <p:nvGrpSpPr>
          <p:cNvPr id="22537" name="组合 9249"/>
          <p:cNvGrpSpPr/>
          <p:nvPr/>
        </p:nvGrpSpPr>
        <p:grpSpPr>
          <a:xfrm>
            <a:off x="3419475" y="2781300"/>
            <a:ext cx="361950" cy="361950"/>
            <a:chOff x="2078" y="1680"/>
            <a:chExt cx="1615" cy="1615"/>
          </a:xfrm>
        </p:grpSpPr>
        <p:sp>
          <p:nvSpPr>
            <p:cNvPr id="22548" name="椭圆 9250"/>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22549" name="椭圆 9251"/>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53" name="椭圆 9252"/>
            <p:cNvSpPr>
              <a:spLocks noChangeArrowheads="1"/>
            </p:cNvSpPr>
            <p:nvPr/>
          </p:nvSpPr>
          <p:spPr bwMode="auto">
            <a:xfrm>
              <a:off x="2255" y="1857"/>
              <a:ext cx="1261" cy="1261"/>
            </a:xfrm>
            <a:prstGeom prst="ellipse">
              <a:avLst/>
            </a:prstGeom>
            <a:gradFill rotWithShape="1">
              <a:gsLst>
                <a:gs pos="0">
                  <a:srgbClr val="FFFFFF"/>
                </a:gs>
                <a:gs pos="50000">
                  <a:schemeClr val="hlink"/>
                </a:gs>
                <a:gs pos="100000">
                  <a:srgbClr val="FFFFFF"/>
                </a:gs>
              </a:gsLst>
              <a:lin ang="27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51" name="椭圆 9253"/>
            <p:cNvSpPr/>
            <p:nvPr/>
          </p:nvSpPr>
          <p:spPr>
            <a:xfrm>
              <a:off x="2254" y="1856"/>
              <a:ext cx="1262" cy="1264"/>
            </a:xfrm>
            <a:prstGeom prst="ellipse">
              <a:avLst/>
            </a:prstGeom>
            <a:gradFill rotWithShape="1">
              <a:gsLst>
                <a:gs pos="0">
                  <a:srgbClr val="21B3E1"/>
                </a:gs>
                <a:gs pos="100000">
                  <a:srgbClr val="0F5368"/>
                </a:gs>
              </a:gsLst>
              <a:lin ang="54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55" name="椭圆 9254"/>
            <p:cNvSpPr>
              <a:spLocks noChangeArrowheads="1"/>
            </p:cNvSpPr>
            <p:nvPr/>
          </p:nvSpPr>
          <p:spPr bwMode="auto">
            <a:xfrm>
              <a:off x="2340" y="1942"/>
              <a:ext cx="1091" cy="1098"/>
            </a:xfrm>
            <a:prstGeom prst="ellipse">
              <a:avLst/>
            </a:prstGeom>
            <a:gradFill rotWithShape="1">
              <a:gsLst>
                <a:gs pos="0">
                  <a:srgbClr val="005353"/>
                </a:gs>
                <a:gs pos="50000">
                  <a:schemeClr val="hlink"/>
                </a:gs>
                <a:gs pos="100000">
                  <a:srgbClr val="005353"/>
                </a:gs>
              </a:gsLst>
              <a:lin ang="189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53" name="椭圆 9255"/>
            <p:cNvSpPr/>
            <p:nvPr/>
          </p:nvSpPr>
          <p:spPr>
            <a:xfrm>
              <a:off x="2337" y="1939"/>
              <a:ext cx="1096" cy="1098"/>
            </a:xfrm>
            <a:prstGeom prst="ellipse">
              <a:avLst/>
            </a:prstGeom>
            <a:gradFill rotWithShape="1">
              <a:gsLst>
                <a:gs pos="0">
                  <a:srgbClr val="21B3E1"/>
                </a:gs>
                <a:gs pos="100000">
                  <a:srgbClr val="10576D"/>
                </a:gs>
              </a:gsLst>
              <a:lin ang="27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grpSp>
      <p:grpSp>
        <p:nvGrpSpPr>
          <p:cNvPr id="22538" name="组合 9263"/>
          <p:cNvGrpSpPr/>
          <p:nvPr/>
        </p:nvGrpSpPr>
        <p:grpSpPr>
          <a:xfrm>
            <a:off x="3419475" y="3860800"/>
            <a:ext cx="338138" cy="361950"/>
            <a:chOff x="2078" y="1680"/>
            <a:chExt cx="1615" cy="1615"/>
          </a:xfrm>
        </p:grpSpPr>
        <p:sp>
          <p:nvSpPr>
            <p:cNvPr id="22542" name="椭圆 9264"/>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22543" name="椭圆 9265"/>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60" name="椭圆 9266"/>
            <p:cNvSpPr>
              <a:spLocks noChangeArrowheads="1"/>
            </p:cNvSpPr>
            <p:nvPr/>
          </p:nvSpPr>
          <p:spPr bwMode="auto">
            <a:xfrm>
              <a:off x="2252" y="1857"/>
              <a:ext cx="1266" cy="1261"/>
            </a:xfrm>
            <a:prstGeom prst="ellipse">
              <a:avLst/>
            </a:prstGeom>
            <a:gradFill rotWithShape="1">
              <a:gsLst>
                <a:gs pos="0">
                  <a:srgbClr val="FFFFFF"/>
                </a:gs>
                <a:gs pos="50000">
                  <a:schemeClr val="hlink"/>
                </a:gs>
                <a:gs pos="100000">
                  <a:srgbClr val="FFFFFF"/>
                </a:gs>
              </a:gsLst>
              <a:lin ang="27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45" name="椭圆 9267"/>
            <p:cNvSpPr/>
            <p:nvPr/>
          </p:nvSpPr>
          <p:spPr>
            <a:xfrm>
              <a:off x="2254" y="1856"/>
              <a:ext cx="1262" cy="1264"/>
            </a:xfrm>
            <a:prstGeom prst="ellipse">
              <a:avLst/>
            </a:prstGeom>
            <a:gradFill rotWithShape="1">
              <a:gsLst>
                <a:gs pos="0">
                  <a:srgbClr val="000000"/>
                </a:gs>
                <a:gs pos="100000">
                  <a:srgbClr val="E35E23"/>
                </a:gs>
              </a:gsLst>
              <a:lin ang="27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62" name="椭圆 9268"/>
            <p:cNvSpPr>
              <a:spLocks noChangeArrowheads="1"/>
            </p:cNvSpPr>
            <p:nvPr/>
          </p:nvSpPr>
          <p:spPr bwMode="auto">
            <a:xfrm>
              <a:off x="2336" y="1942"/>
              <a:ext cx="1099" cy="1098"/>
            </a:xfrm>
            <a:prstGeom prst="ellipse">
              <a:avLst/>
            </a:prstGeom>
            <a:gradFill rotWithShape="1">
              <a:gsLst>
                <a:gs pos="0">
                  <a:srgbClr val="005353"/>
                </a:gs>
                <a:gs pos="50000">
                  <a:schemeClr val="hlink"/>
                </a:gs>
                <a:gs pos="100000">
                  <a:srgbClr val="005353"/>
                </a:gs>
              </a:gsLst>
              <a:lin ang="189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47" name="椭圆 9269"/>
            <p:cNvSpPr/>
            <p:nvPr/>
          </p:nvSpPr>
          <p:spPr>
            <a:xfrm>
              <a:off x="2337" y="1939"/>
              <a:ext cx="1096" cy="1098"/>
            </a:xfrm>
            <a:prstGeom prst="ellipse">
              <a:avLst/>
            </a:prstGeom>
            <a:gradFill rotWithShape="1">
              <a:gsLst>
                <a:gs pos="0">
                  <a:srgbClr val="E35E23"/>
                </a:gs>
                <a:gs pos="100000">
                  <a:srgbClr val="6E2E11"/>
                </a:gs>
              </a:gsLst>
              <a:lin ang="27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grpSp>
      <p:sp>
        <p:nvSpPr>
          <p:cNvPr id="9284" name="矩形 9283"/>
          <p:cNvSpPr/>
          <p:nvPr/>
        </p:nvSpPr>
        <p:spPr>
          <a:xfrm>
            <a:off x="2771775" y="188913"/>
            <a:ext cx="5329238" cy="792162"/>
          </a:xfrm>
          <a:prstGeom prst="rect">
            <a:avLst/>
          </a:prstGeom>
          <a:noFill/>
          <a:ln w="9525">
            <a:noFill/>
          </a:ln>
        </p:spPr>
        <p:txBody>
          <a:bodyPr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3600" b="1" dirty="0">
                <a:solidFill>
                  <a:srgbClr val="0000FF"/>
                </a:solidFill>
                <a:ea typeface="宋体" panose="02010600030101010101" pitchFamily="2" charset="-122"/>
              </a:rPr>
              <a:t>第七章    机器人轨迹规划</a:t>
            </a:r>
            <a:endParaRPr lang="zh-CN" altLang="en-US" sz="3600" b="1" dirty="0">
              <a:solidFill>
                <a:srgbClr val="0000FF"/>
              </a:solidFill>
              <a:ea typeface="宋体" panose="02010600030101010101" pitchFamily="2" charset="-122"/>
            </a:endParaRPr>
          </a:p>
        </p:txBody>
      </p:sp>
      <p:sp>
        <p:nvSpPr>
          <p:cNvPr id="22540" name="矩形 9284"/>
          <p:cNvSpPr/>
          <p:nvPr/>
        </p:nvSpPr>
        <p:spPr>
          <a:xfrm>
            <a:off x="4067175" y="2781300"/>
            <a:ext cx="4151313" cy="523875"/>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sz="2800" b="1" dirty="0">
                <a:solidFill>
                  <a:schemeClr val="tx2"/>
                </a:solidFill>
                <a:ea typeface="楷体_GB2312" panose="02010609030101010101" pitchFamily="49" charset="-122"/>
              </a:rPr>
              <a:t>7.2 </a:t>
            </a:r>
            <a:r>
              <a:rPr lang="zh-CN" altLang="en-US" sz="2800" b="1" dirty="0">
                <a:solidFill>
                  <a:schemeClr val="tx2"/>
                </a:solidFill>
                <a:ea typeface="楷体_GB2312" panose="02010609030101010101" pitchFamily="49" charset="-122"/>
              </a:rPr>
              <a:t>关节空间的轨迹规划</a:t>
            </a:r>
            <a:endParaRPr lang="zh-CN" altLang="en-US" sz="2800" b="1" dirty="0">
              <a:solidFill>
                <a:schemeClr val="tx2"/>
              </a:solidFill>
              <a:ea typeface="楷体_GB2312" panose="02010609030101010101" pitchFamily="49" charset="-122"/>
            </a:endParaRPr>
          </a:p>
        </p:txBody>
      </p:sp>
      <p:sp>
        <p:nvSpPr>
          <p:cNvPr id="22541" name="矩形 9284"/>
          <p:cNvSpPr/>
          <p:nvPr/>
        </p:nvSpPr>
        <p:spPr>
          <a:xfrm>
            <a:off x="3851275" y="1766888"/>
            <a:ext cx="3790950" cy="523875"/>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sz="2800" b="1" dirty="0">
                <a:solidFill>
                  <a:schemeClr val="tx2"/>
                </a:solidFill>
                <a:ea typeface="楷体_GB2312" panose="02010609030101010101" pitchFamily="49" charset="-122"/>
              </a:rPr>
              <a:t>7.1 </a:t>
            </a:r>
            <a:r>
              <a:rPr lang="zh-CN" altLang="en-US" sz="2800" b="1" dirty="0">
                <a:solidFill>
                  <a:schemeClr val="tx2"/>
                </a:solidFill>
                <a:ea typeface="楷体_GB2312" panose="02010609030101010101" pitchFamily="49" charset="-122"/>
              </a:rPr>
              <a:t>机器人的轨迹规划</a:t>
            </a:r>
            <a:endParaRPr lang="zh-CN" altLang="en-US" sz="2800" b="1" dirty="0">
              <a:solidFill>
                <a:schemeClr val="tx2"/>
              </a:solidFill>
              <a:ea typeface="楷体_GB2312" panose="0201060903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284"/>
                                        </p:tgtEl>
                                        <p:attrNameLst>
                                          <p:attrName>style.visibility</p:attrName>
                                        </p:attrNameLst>
                                      </p:cBhvr>
                                      <p:to>
                                        <p:strVal val="visible"/>
                                      </p:to>
                                    </p:set>
                                    <p:animEffect transition="in" filter="wipe(left)">
                                      <p:cBhvr>
                                        <p:cTn id="7" dur="500"/>
                                        <p:tgtEl>
                                          <p:spTgt spid="928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wipe(up)">
                                      <p:cBhvr>
                                        <p:cTn id="10" dur="500"/>
                                        <p:tgtEl>
                                          <p:spTgt spid="9220"/>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9235"/>
                                        </p:tgtEl>
                                        <p:attrNameLst>
                                          <p:attrName>style.visibility</p:attrName>
                                        </p:attrNameLst>
                                      </p:cBhvr>
                                      <p:to>
                                        <p:strVal val="visible"/>
                                      </p:to>
                                    </p:set>
                                    <p:anim calcmode="lin" valueType="num">
                                      <p:cBhvr>
                                        <p:cTn id="14" dur="500" fill="hold"/>
                                        <p:tgtEl>
                                          <p:spTgt spid="9235"/>
                                        </p:tgtEl>
                                        <p:attrNameLst>
                                          <p:attrName>ppt_x</p:attrName>
                                        </p:attrNameLst>
                                      </p:cBhvr>
                                      <p:tavLst>
                                        <p:tav tm="0">
                                          <p:val>
                                            <p:strVal val="1+#ppt_w/2"/>
                                          </p:val>
                                        </p:tav>
                                        <p:tav tm="100000">
                                          <p:val>
                                            <p:strVal val="#ppt_x"/>
                                          </p:val>
                                        </p:tav>
                                      </p:tavLst>
                                    </p:anim>
                                    <p:anim calcmode="lin" valueType="num">
                                      <p:cBhvr>
                                        <p:cTn id="15" dur="500" fill="hold"/>
                                        <p:tgtEl>
                                          <p:spTgt spid="9235"/>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2" fill="hold" grpId="0" nodeType="afterEffect">
                                  <p:stCondLst>
                                    <p:cond delay="0"/>
                                  </p:stCondLst>
                                  <p:childTnLst>
                                    <p:set>
                                      <p:cBhvr>
                                        <p:cTn id="18" dur="1" fill="hold">
                                          <p:stCondLst>
                                            <p:cond delay="0"/>
                                          </p:stCondLst>
                                        </p:cTn>
                                        <p:tgtEl>
                                          <p:spTgt spid="9233"/>
                                        </p:tgtEl>
                                        <p:attrNameLst>
                                          <p:attrName>style.visibility</p:attrName>
                                        </p:attrNameLst>
                                      </p:cBhvr>
                                      <p:to>
                                        <p:strVal val="visible"/>
                                      </p:to>
                                    </p:set>
                                    <p:anim calcmode="lin" valueType="num">
                                      <p:cBhvr>
                                        <p:cTn id="19" dur="500" fill="hold"/>
                                        <p:tgtEl>
                                          <p:spTgt spid="9233"/>
                                        </p:tgtEl>
                                        <p:attrNameLst>
                                          <p:attrName>ppt_x</p:attrName>
                                        </p:attrNameLst>
                                      </p:cBhvr>
                                      <p:tavLst>
                                        <p:tav tm="0">
                                          <p:val>
                                            <p:strVal val="1+#ppt_w/2"/>
                                          </p:val>
                                        </p:tav>
                                        <p:tav tm="100000">
                                          <p:val>
                                            <p:strVal val="#ppt_x"/>
                                          </p:val>
                                        </p:tav>
                                      </p:tavLst>
                                    </p:anim>
                                    <p:anim calcmode="lin" valueType="num">
                                      <p:cBhvr>
                                        <p:cTn id="20" dur="500" fill="hold"/>
                                        <p:tgtEl>
                                          <p:spTgt spid="923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9231"/>
                                        </p:tgtEl>
                                        <p:attrNameLst>
                                          <p:attrName>style.visibility</p:attrName>
                                        </p:attrNameLst>
                                      </p:cBhvr>
                                      <p:to>
                                        <p:strVal val="visible"/>
                                      </p:to>
                                    </p:set>
                                    <p:anim calcmode="lin" valueType="num">
                                      <p:cBhvr>
                                        <p:cTn id="24" dur="500" fill="hold"/>
                                        <p:tgtEl>
                                          <p:spTgt spid="9231"/>
                                        </p:tgtEl>
                                        <p:attrNameLst>
                                          <p:attrName>ppt_x</p:attrName>
                                        </p:attrNameLst>
                                      </p:cBhvr>
                                      <p:tavLst>
                                        <p:tav tm="0">
                                          <p:val>
                                            <p:strVal val="1+#ppt_w/2"/>
                                          </p:val>
                                        </p:tav>
                                        <p:tav tm="100000">
                                          <p:val>
                                            <p:strVal val="#ppt_x"/>
                                          </p:val>
                                        </p:tav>
                                      </p:tavLst>
                                    </p:anim>
                                    <p:anim calcmode="lin" valueType="num">
                                      <p:cBhvr>
                                        <p:cTn id="25" dur="500" fill="hold"/>
                                        <p:tgtEl>
                                          <p:spTgt spid="9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9231" grpId="0" bldLvl="0" animBg="1"/>
      <p:bldP spid="9233" grpId="0" bldLvl="0" animBg="1"/>
      <p:bldP spid="9235" grpId="0" bldLvl="0" animBg="1"/>
      <p:bldP spid="928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对象 1">
            <a:hlinkClick r:id="" action="ppaction://ole?verb=0"/>
          </p:cNvPr>
          <p:cNvGraphicFramePr>
            <a:graphicFrameLocks noChangeAspect="1"/>
          </p:cNvGraphicFramePr>
          <p:nvPr/>
        </p:nvGraphicFramePr>
        <p:xfrm>
          <a:off x="4283075" y="1484313"/>
          <a:ext cx="809625" cy="336550"/>
        </p:xfrm>
        <a:graphic>
          <a:graphicData uri="http://schemas.openxmlformats.org/presentationml/2006/ole">
            <mc:AlternateContent xmlns:mc="http://schemas.openxmlformats.org/markup-compatibility/2006">
              <mc:Choice xmlns:v="urn:schemas-microsoft-com:vml" Requires="v">
                <p:oleObj spid="_x0000_s5129" name="" r:id="rId1" imgW="521970" imgH="215900" progId="Equation.KSEE3">
                  <p:embed/>
                </p:oleObj>
              </mc:Choice>
              <mc:Fallback>
                <p:oleObj name="" r:id="rId1" imgW="521970" imgH="215900" progId="Equation.KSEE3">
                  <p:embed/>
                  <p:pic>
                    <p:nvPicPr>
                      <p:cNvPr id="0" name="图片 3079"/>
                      <p:cNvPicPr/>
                      <p:nvPr/>
                    </p:nvPicPr>
                    <p:blipFill>
                      <a:blip r:embed="rId2"/>
                      <a:stretch>
                        <a:fillRect/>
                      </a:stretch>
                    </p:blipFill>
                    <p:spPr>
                      <a:xfrm>
                        <a:off x="4283075" y="1484313"/>
                        <a:ext cx="809625" cy="336550"/>
                      </a:xfrm>
                      <a:prstGeom prst="rect">
                        <a:avLst/>
                      </a:prstGeom>
                      <a:noFill/>
                      <a:ln w="38100">
                        <a:noFill/>
                        <a:miter/>
                      </a:ln>
                    </p:spPr>
                  </p:pic>
                </p:oleObj>
              </mc:Fallback>
            </mc:AlternateContent>
          </a:graphicData>
        </a:graphic>
      </p:graphicFrame>
      <p:graphicFrame>
        <p:nvGraphicFramePr>
          <p:cNvPr id="31747" name="对象 3">
            <a:hlinkClick r:id="" action="ppaction://ole?verb=0"/>
          </p:cNvPr>
          <p:cNvGraphicFramePr>
            <a:graphicFrameLocks noChangeAspect="1"/>
          </p:cNvGraphicFramePr>
          <p:nvPr/>
        </p:nvGraphicFramePr>
        <p:xfrm>
          <a:off x="4283075" y="1989138"/>
          <a:ext cx="809625" cy="334962"/>
        </p:xfrm>
        <a:graphic>
          <a:graphicData uri="http://schemas.openxmlformats.org/presentationml/2006/ole">
            <mc:AlternateContent xmlns:mc="http://schemas.openxmlformats.org/markup-compatibility/2006">
              <mc:Choice xmlns:v="urn:schemas-microsoft-com:vml" Requires="v">
                <p:oleObj spid="_x0000_s5130" name="" r:id="rId3" imgW="521970" imgH="215900" progId="Equation.KSEE3">
                  <p:embed/>
                </p:oleObj>
              </mc:Choice>
              <mc:Fallback>
                <p:oleObj name="" r:id="rId3" imgW="521970" imgH="215900" progId="Equation.KSEE3">
                  <p:embed/>
                  <p:pic>
                    <p:nvPicPr>
                      <p:cNvPr id="0" name="图片 3075"/>
                      <p:cNvPicPr/>
                      <p:nvPr/>
                    </p:nvPicPr>
                    <p:blipFill>
                      <a:blip r:embed="rId4"/>
                      <a:stretch>
                        <a:fillRect/>
                      </a:stretch>
                    </p:blipFill>
                    <p:spPr>
                      <a:xfrm>
                        <a:off x="4283075" y="1989138"/>
                        <a:ext cx="809625" cy="334962"/>
                      </a:xfrm>
                      <a:prstGeom prst="rect">
                        <a:avLst/>
                      </a:prstGeom>
                      <a:noFill/>
                      <a:ln w="38100">
                        <a:noFill/>
                        <a:miter/>
                      </a:ln>
                    </p:spPr>
                  </p:pic>
                </p:oleObj>
              </mc:Fallback>
            </mc:AlternateContent>
          </a:graphicData>
        </a:graphic>
      </p:graphicFrame>
      <p:graphicFrame>
        <p:nvGraphicFramePr>
          <p:cNvPr id="31748" name="对象 5">
            <a:hlinkClick r:id="" action="ppaction://ole?verb=0"/>
          </p:cNvPr>
          <p:cNvGraphicFramePr>
            <a:graphicFrameLocks noChangeAspect="1"/>
          </p:cNvGraphicFramePr>
          <p:nvPr/>
        </p:nvGraphicFramePr>
        <p:xfrm>
          <a:off x="5724525" y="1484313"/>
          <a:ext cx="809625" cy="336550"/>
        </p:xfrm>
        <a:graphic>
          <a:graphicData uri="http://schemas.openxmlformats.org/presentationml/2006/ole">
            <mc:AlternateContent xmlns:mc="http://schemas.openxmlformats.org/markup-compatibility/2006">
              <mc:Choice xmlns:v="urn:schemas-microsoft-com:vml" Requires="v">
                <p:oleObj spid="_x0000_s5131" name="" r:id="rId5" imgW="521970" imgH="215900" progId="Equation.KSEE3">
                  <p:embed/>
                </p:oleObj>
              </mc:Choice>
              <mc:Fallback>
                <p:oleObj name="" r:id="rId5" imgW="521970" imgH="215900" progId="Equation.KSEE3">
                  <p:embed/>
                  <p:pic>
                    <p:nvPicPr>
                      <p:cNvPr id="0" name="图片 3076"/>
                      <p:cNvPicPr/>
                      <p:nvPr/>
                    </p:nvPicPr>
                    <p:blipFill>
                      <a:blip r:embed="rId6"/>
                      <a:stretch>
                        <a:fillRect/>
                      </a:stretch>
                    </p:blipFill>
                    <p:spPr>
                      <a:xfrm>
                        <a:off x="5724525" y="1484313"/>
                        <a:ext cx="809625" cy="336550"/>
                      </a:xfrm>
                      <a:prstGeom prst="rect">
                        <a:avLst/>
                      </a:prstGeom>
                      <a:noFill/>
                      <a:ln w="38100">
                        <a:noFill/>
                        <a:miter/>
                      </a:ln>
                    </p:spPr>
                  </p:pic>
                </p:oleObj>
              </mc:Fallback>
            </mc:AlternateContent>
          </a:graphicData>
        </a:graphic>
      </p:graphicFrame>
      <p:graphicFrame>
        <p:nvGraphicFramePr>
          <p:cNvPr id="31749" name="对象 7">
            <a:hlinkClick r:id="" action="ppaction://ole?verb=0"/>
          </p:cNvPr>
          <p:cNvGraphicFramePr>
            <a:graphicFrameLocks noChangeAspect="1"/>
          </p:cNvGraphicFramePr>
          <p:nvPr/>
        </p:nvGraphicFramePr>
        <p:xfrm>
          <a:off x="5724525" y="1989138"/>
          <a:ext cx="809625" cy="334962"/>
        </p:xfrm>
        <a:graphic>
          <a:graphicData uri="http://schemas.openxmlformats.org/presentationml/2006/ole">
            <mc:AlternateContent xmlns:mc="http://schemas.openxmlformats.org/markup-compatibility/2006">
              <mc:Choice xmlns:v="urn:schemas-microsoft-com:vml" Requires="v">
                <p:oleObj spid="_x0000_s5132" name="" r:id="rId7" imgW="521970" imgH="215900" progId="Equation.KSEE3">
                  <p:embed/>
                </p:oleObj>
              </mc:Choice>
              <mc:Fallback>
                <p:oleObj name="" r:id="rId7" imgW="521970" imgH="215900" progId="Equation.KSEE3">
                  <p:embed/>
                  <p:pic>
                    <p:nvPicPr>
                      <p:cNvPr id="0" name="图片 3082"/>
                      <p:cNvPicPr/>
                      <p:nvPr/>
                    </p:nvPicPr>
                    <p:blipFill>
                      <a:blip r:embed="rId8"/>
                      <a:stretch>
                        <a:fillRect/>
                      </a:stretch>
                    </p:blipFill>
                    <p:spPr>
                      <a:xfrm>
                        <a:off x="5724525" y="1989138"/>
                        <a:ext cx="809625" cy="334962"/>
                      </a:xfrm>
                      <a:prstGeom prst="rect">
                        <a:avLst/>
                      </a:prstGeom>
                      <a:noFill/>
                      <a:ln w="38100">
                        <a:noFill/>
                        <a:miter/>
                      </a:ln>
                    </p:spPr>
                  </p:pic>
                </p:oleObj>
              </mc:Fallback>
            </mc:AlternateContent>
          </a:graphicData>
        </a:graphic>
      </p:graphicFrame>
      <p:sp>
        <p:nvSpPr>
          <p:cNvPr id="30727" name="文本框 9"/>
          <p:cNvSpPr txBox="1"/>
          <p:nvPr/>
        </p:nvSpPr>
        <p:spPr>
          <a:xfrm>
            <a:off x="539750" y="3068638"/>
            <a:ext cx="3225800" cy="366712"/>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dirty="0">
                <a:ea typeface="宋体" panose="02010600030101010101" pitchFamily="2" charset="-122"/>
              </a:rPr>
              <a:t>方式</a:t>
            </a:r>
            <a:r>
              <a:rPr lang="en-US" altLang="zh-CN" sz="1800" dirty="0">
                <a:ea typeface="宋体" panose="02010600030101010101" pitchFamily="2" charset="-122"/>
              </a:rPr>
              <a:t>3</a:t>
            </a:r>
            <a:r>
              <a:rPr lang="zh-CN" altLang="en-US" sz="1800" dirty="0">
                <a:ea typeface="宋体" panose="02010600030101010101" pitchFamily="2" charset="-122"/>
              </a:rPr>
              <a:t>：沿直线等分运动。</a:t>
            </a:r>
            <a:endParaRPr lang="zh-CN" altLang="en-US" sz="1800" dirty="0">
              <a:ea typeface="宋体" panose="02010600030101010101" pitchFamily="2" charset="-122"/>
            </a:endParaRPr>
          </a:p>
        </p:txBody>
      </p:sp>
      <p:sp>
        <p:nvSpPr>
          <p:cNvPr id="30728" name="文本框 10"/>
          <p:cNvSpPr txBox="1"/>
          <p:nvPr/>
        </p:nvSpPr>
        <p:spPr>
          <a:xfrm>
            <a:off x="539750" y="4940300"/>
            <a:ext cx="3225800" cy="366713"/>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dirty="0">
                <a:ea typeface="宋体" panose="02010600030101010101" pitchFamily="2" charset="-122"/>
              </a:rPr>
              <a:t>方式</a:t>
            </a:r>
            <a:r>
              <a:rPr lang="en-US" altLang="zh-CN" sz="1800" dirty="0">
                <a:ea typeface="宋体" panose="02010600030101010101" pitchFamily="2" charset="-122"/>
              </a:rPr>
              <a:t>4</a:t>
            </a:r>
            <a:r>
              <a:rPr lang="zh-CN" altLang="en-US" sz="1800" dirty="0">
                <a:ea typeface="宋体" panose="02010600030101010101" pitchFamily="2" charset="-122"/>
              </a:rPr>
              <a:t>：沿直线非等分运动。</a:t>
            </a:r>
            <a:endParaRPr lang="zh-CN" altLang="en-US" sz="1800" dirty="0">
              <a:ea typeface="宋体" panose="02010600030101010101" pitchFamily="2" charset="-122"/>
            </a:endParaRPr>
          </a:p>
        </p:txBody>
      </p:sp>
      <p:pic>
        <p:nvPicPr>
          <p:cNvPr id="30729" name="图片 1" descr="img-718090057-0001"/>
          <p:cNvPicPr>
            <a:picLocks noChangeAspect="1"/>
          </p:cNvPicPr>
          <p:nvPr/>
        </p:nvPicPr>
        <p:blipFill>
          <a:blip r:embed="rId9"/>
          <a:srcRect l="64760" t="62311" r="16617" b="17433"/>
          <a:stretch>
            <a:fillRect/>
          </a:stretch>
        </p:blipFill>
        <p:spPr>
          <a:xfrm>
            <a:off x="5003800" y="2349500"/>
            <a:ext cx="2684463" cy="2062163"/>
          </a:xfrm>
          <a:prstGeom prst="rect">
            <a:avLst/>
          </a:prstGeom>
          <a:noFill/>
          <a:ln w="9525">
            <a:noFill/>
          </a:ln>
        </p:spPr>
      </p:pic>
      <p:pic>
        <p:nvPicPr>
          <p:cNvPr id="30730" name="图片 2" descr="img-718090111-0001"/>
          <p:cNvPicPr>
            <a:picLocks noChangeAspect="1"/>
          </p:cNvPicPr>
          <p:nvPr/>
        </p:nvPicPr>
        <p:blipFill>
          <a:blip r:embed="rId10"/>
          <a:srcRect l="19325" t="27347" r="60625" b="51379"/>
          <a:stretch>
            <a:fillRect/>
          </a:stretch>
        </p:blipFill>
        <p:spPr>
          <a:xfrm>
            <a:off x="3922713" y="4579938"/>
            <a:ext cx="2620962" cy="1965325"/>
          </a:xfrm>
          <a:prstGeom prst="rect">
            <a:avLst/>
          </a:prstGeom>
          <a:noFill/>
          <a:ln w="9525">
            <a:noFill/>
          </a:ln>
        </p:spPr>
      </p:pic>
      <p:sp>
        <p:nvSpPr>
          <p:cNvPr id="3" name="矩形 2"/>
          <p:cNvSpPr>
            <a:spLocks noChangeArrowheads="1"/>
          </p:cNvSpPr>
          <p:nvPr/>
        </p:nvSpPr>
        <p:spPr bwMode="auto">
          <a:xfrm>
            <a:off x="1845437" y="365602"/>
            <a:ext cx="4500594"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7.1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机器人的轨迹规划</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
        <p:nvSpPr>
          <p:cNvPr id="31755" name="文本框 2"/>
          <p:cNvSpPr txBox="1"/>
          <p:nvPr/>
        </p:nvSpPr>
        <p:spPr>
          <a:xfrm>
            <a:off x="539750" y="1400175"/>
            <a:ext cx="2840355" cy="829945"/>
          </a:xfrm>
          <a:prstGeom prst="rect">
            <a:avLst/>
          </a:prstGeom>
          <a:noFill/>
          <a:ln w="9525">
            <a:noFill/>
          </a:ln>
        </p:spPr>
        <p:txBody>
          <a:bodyPr wrap="squar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400" b="1" dirty="0">
                <a:solidFill>
                  <a:srgbClr val="C00000"/>
                </a:solidFill>
                <a:ea typeface="宋体" panose="02010600030101010101" pitchFamily="2" charset="-122"/>
              </a:rPr>
              <a:t>以起止点为对象的两点之间的运动</a:t>
            </a:r>
            <a:endParaRPr lang="zh-CN" altLang="en-US" sz="2400" b="1" dirty="0">
              <a:solidFill>
                <a:srgbClr val="C00000"/>
              </a:solidFill>
              <a:ea typeface="宋体" panose="02010600030101010101" pitchFamily="2" charset="-122"/>
            </a:endParaRPr>
          </a:p>
        </p:txBody>
      </p:sp>
    </p:spTree>
    <p:custDataLst>
      <p:tags r:id="rId11"/>
    </p:custData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p:bldP spid="307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9"/>
          <p:cNvSpPr txBox="1"/>
          <p:nvPr/>
        </p:nvSpPr>
        <p:spPr>
          <a:xfrm>
            <a:off x="830263" y="1992630"/>
            <a:ext cx="3819525" cy="64516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dirty="0">
                <a:ea typeface="宋体" panose="02010600030101010101" pitchFamily="2" charset="-122"/>
              </a:rPr>
              <a:t>方式</a:t>
            </a:r>
            <a:r>
              <a:rPr lang="en-US" altLang="zh-CN" sz="1800" dirty="0">
                <a:ea typeface="宋体" panose="02010600030101010101" pitchFamily="2" charset="-122"/>
              </a:rPr>
              <a:t>1</a:t>
            </a:r>
            <a:r>
              <a:rPr lang="zh-CN" altLang="en-US" sz="1800" dirty="0">
                <a:ea typeface="宋体" panose="02010600030101010101" pitchFamily="2" charset="-122"/>
              </a:rPr>
              <a:t>：加速</a:t>
            </a:r>
            <a:r>
              <a:rPr lang="en-US" altLang="zh-CN" sz="1800" dirty="0">
                <a:ea typeface="宋体" panose="02010600030101010101" pitchFamily="2" charset="-122"/>
              </a:rPr>
              <a:t>—</a:t>
            </a:r>
            <a:r>
              <a:rPr lang="zh-CN" altLang="en-US" sz="1800" dirty="0">
                <a:ea typeface="宋体" panose="02010600030101010101" pitchFamily="2" charset="-122"/>
              </a:rPr>
              <a:t>匀速</a:t>
            </a:r>
            <a:r>
              <a:rPr lang="en-US" altLang="zh-CN" sz="1800" dirty="0">
                <a:ea typeface="宋体" panose="02010600030101010101" pitchFamily="2" charset="-122"/>
              </a:rPr>
              <a:t>—</a:t>
            </a:r>
            <a:r>
              <a:rPr lang="zh-CN" altLang="en-US" sz="1800" dirty="0">
                <a:ea typeface="宋体" panose="02010600030101010101" pitchFamily="2" charset="-122"/>
              </a:rPr>
              <a:t>减速</a:t>
            </a:r>
            <a:r>
              <a:rPr lang="en-US" altLang="zh-CN" sz="1800" dirty="0">
                <a:ea typeface="宋体" panose="02010600030101010101" pitchFamily="2" charset="-122"/>
              </a:rPr>
              <a:t>—</a:t>
            </a:r>
            <a:r>
              <a:rPr lang="zh-CN" altLang="en-US" sz="1800" dirty="0">
                <a:ea typeface="宋体" panose="02010600030101010101" pitchFamily="2" charset="-122"/>
              </a:rPr>
              <a:t>停止。（以关节为对象）</a:t>
            </a:r>
            <a:endParaRPr lang="zh-CN" altLang="en-US" sz="1800" dirty="0">
              <a:ea typeface="宋体" panose="02010600030101010101" pitchFamily="2" charset="-122"/>
            </a:endParaRPr>
          </a:p>
        </p:txBody>
      </p:sp>
      <p:sp>
        <p:nvSpPr>
          <p:cNvPr id="32771" name="文本框 10"/>
          <p:cNvSpPr txBox="1"/>
          <p:nvPr/>
        </p:nvSpPr>
        <p:spPr>
          <a:xfrm>
            <a:off x="830263" y="3219450"/>
            <a:ext cx="3225800" cy="64516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dirty="0">
                <a:ea typeface="宋体" panose="02010600030101010101" pitchFamily="2" charset="-122"/>
              </a:rPr>
              <a:t>方式</a:t>
            </a:r>
            <a:r>
              <a:rPr lang="en-US" altLang="zh-CN" sz="1800" dirty="0">
                <a:ea typeface="宋体" panose="02010600030101010101" pitchFamily="2" charset="-122"/>
              </a:rPr>
              <a:t>2</a:t>
            </a:r>
            <a:r>
              <a:rPr lang="zh-CN" altLang="en-US" sz="1800" dirty="0">
                <a:ea typeface="宋体" panose="02010600030101010101" pitchFamily="2" charset="-122"/>
              </a:rPr>
              <a:t>：平滑转接小线段。</a:t>
            </a:r>
            <a:endParaRPr lang="zh-CN" altLang="en-US" sz="1800" dirty="0">
              <a:ea typeface="宋体" panose="02010600030101010101" pitchFamily="2" charset="-122"/>
            </a:endParaRPr>
          </a:p>
          <a:p>
            <a:pPr marL="0" lvl="0" indent="0">
              <a:spcBef>
                <a:spcPct val="0"/>
              </a:spcBef>
              <a:buNone/>
            </a:pPr>
            <a:r>
              <a:rPr lang="zh-CN" altLang="en-US" sz="1800" dirty="0">
                <a:ea typeface="宋体" panose="02010600030101010101" pitchFamily="2" charset="-122"/>
              </a:rPr>
              <a:t>（以路径为对象）</a:t>
            </a:r>
            <a:endParaRPr lang="zh-CN" altLang="en-US" sz="1800" dirty="0">
              <a:ea typeface="宋体" panose="02010600030101010101" pitchFamily="2" charset="-122"/>
            </a:endParaRPr>
          </a:p>
        </p:txBody>
      </p:sp>
      <p:sp>
        <p:nvSpPr>
          <p:cNvPr id="32772" name="文本框 11"/>
          <p:cNvSpPr txBox="1"/>
          <p:nvPr/>
        </p:nvSpPr>
        <p:spPr>
          <a:xfrm>
            <a:off x="830263" y="4872038"/>
            <a:ext cx="3225800" cy="64516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dirty="0">
                <a:ea typeface="宋体" panose="02010600030101010101" pitchFamily="2" charset="-122"/>
              </a:rPr>
              <a:t>方式</a:t>
            </a:r>
            <a:r>
              <a:rPr lang="en-US" altLang="zh-CN" sz="1800" dirty="0">
                <a:ea typeface="宋体" panose="02010600030101010101" pitchFamily="2" charset="-122"/>
              </a:rPr>
              <a:t>3</a:t>
            </a:r>
            <a:r>
              <a:rPr lang="zh-CN" altLang="en-US" sz="1800" dirty="0">
                <a:ea typeface="宋体" panose="02010600030101010101" pitchFamily="2" charset="-122"/>
              </a:rPr>
              <a:t>：修正轨迹</a:t>
            </a:r>
            <a:r>
              <a:rPr lang="en-US" altLang="zh-CN" sz="1800" dirty="0">
                <a:ea typeface="宋体" panose="02010600030101010101" pitchFamily="2" charset="-122"/>
              </a:rPr>
              <a:t>+</a:t>
            </a:r>
            <a:r>
              <a:rPr lang="zh-CN" altLang="en-US" sz="1800" dirty="0">
                <a:ea typeface="宋体" panose="02010600030101010101" pitchFamily="2" charset="-122"/>
              </a:rPr>
              <a:t>平滑转接。</a:t>
            </a:r>
            <a:endParaRPr lang="zh-CN" altLang="en-US" sz="1800" dirty="0">
              <a:ea typeface="宋体" panose="02010600030101010101" pitchFamily="2" charset="-122"/>
            </a:endParaRPr>
          </a:p>
          <a:p>
            <a:pPr marL="0" lvl="0" indent="0">
              <a:spcBef>
                <a:spcPct val="0"/>
              </a:spcBef>
              <a:buNone/>
            </a:pPr>
            <a:r>
              <a:rPr lang="zh-CN" altLang="en-US" sz="1800" dirty="0">
                <a:ea typeface="宋体" panose="02010600030101010101" pitchFamily="2" charset="-122"/>
              </a:rPr>
              <a:t>（以路径为对象）</a:t>
            </a:r>
            <a:endParaRPr lang="zh-CN" altLang="en-US" sz="1800" dirty="0">
              <a:ea typeface="宋体" panose="02010600030101010101" pitchFamily="2" charset="-122"/>
            </a:endParaRPr>
          </a:p>
        </p:txBody>
      </p:sp>
      <p:sp>
        <p:nvSpPr>
          <p:cNvPr id="3" name="矩形 2"/>
          <p:cNvSpPr>
            <a:spLocks noChangeArrowheads="1"/>
          </p:cNvSpPr>
          <p:nvPr/>
        </p:nvSpPr>
        <p:spPr bwMode="auto">
          <a:xfrm>
            <a:off x="1515253" y="322422"/>
            <a:ext cx="4500594"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7.1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机器人的轨迹规划</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
        <p:nvSpPr>
          <p:cNvPr id="32775" name="文本框 2"/>
          <p:cNvSpPr txBox="1"/>
          <p:nvPr/>
        </p:nvSpPr>
        <p:spPr>
          <a:xfrm>
            <a:off x="539750" y="1400175"/>
            <a:ext cx="5476875" cy="460375"/>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400" b="1" dirty="0">
                <a:solidFill>
                  <a:srgbClr val="C00000"/>
                </a:solidFill>
                <a:ea typeface="宋体" panose="02010600030101010101" pitchFamily="2" charset="-122"/>
              </a:rPr>
              <a:t>多点之间的连续运动</a:t>
            </a:r>
            <a:endParaRPr lang="zh-CN" altLang="en-US" sz="2400" b="1" dirty="0">
              <a:solidFill>
                <a:srgbClr val="C00000"/>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707765" y="2737485"/>
            <a:ext cx="5342890" cy="2035175"/>
          </a:xfrm>
          <a:prstGeom prst="rect">
            <a:avLst/>
          </a:prstGeom>
        </p:spPr>
      </p:pic>
      <p:pic>
        <p:nvPicPr>
          <p:cNvPr id="4" name="图片 3"/>
          <p:cNvPicPr>
            <a:picLocks noChangeAspect="1"/>
          </p:cNvPicPr>
          <p:nvPr/>
        </p:nvPicPr>
        <p:blipFill>
          <a:blip r:embed="rId2"/>
          <a:stretch>
            <a:fillRect/>
          </a:stretch>
        </p:blipFill>
        <p:spPr>
          <a:xfrm>
            <a:off x="3707765" y="4843145"/>
            <a:ext cx="5241925" cy="1951990"/>
          </a:xfrm>
          <a:prstGeom prst="rect">
            <a:avLst/>
          </a:prstGeom>
        </p:spPr>
      </p:pic>
    </p:spTree>
    <p:custDataLst>
      <p:tags r:id="rId3"/>
    </p:custData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7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0" grpId="1"/>
      <p:bldP spid="32771" grpId="0"/>
      <p:bldP spid="32771" grpId="1"/>
      <p:bldP spid="32772" grpId="0"/>
      <p:bldP spid="3277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任意多边形 9229"/>
          <p:cNvSpPr/>
          <p:nvPr/>
        </p:nvSpPr>
        <p:spPr>
          <a:xfrm rot="6402108" flipH="1">
            <a:off x="-674687" y="1563688"/>
            <a:ext cx="3827462" cy="3729037"/>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Lst>
            <a:rect l="0" t="0" r="0" b="0"/>
            <a:pathLst>
              <a:path w="21600" h="21600">
                <a:moveTo>
                  <a:pt x="10744" y="10800"/>
                </a:moveTo>
                <a:cubicBezTo>
                  <a:pt x="10744" y="10769"/>
                  <a:pt x="10769" y="10744"/>
                  <a:pt x="10800" y="10744"/>
                </a:cubicBezTo>
                <a:cubicBezTo>
                  <a:pt x="10831" y="10744"/>
                  <a:pt x="10856" y="10769"/>
                  <a:pt x="10856" y="10800"/>
                </a:cubicBezTo>
                <a:lnTo>
                  <a:pt x="21600" y="10800"/>
                </a:lnTo>
                <a:cubicBezTo>
                  <a:pt x="21600" y="4835"/>
                  <a:pt x="16765" y="0"/>
                  <a:pt x="10800" y="0"/>
                </a:cubicBezTo>
                <a:cubicBezTo>
                  <a:pt x="4835" y="0"/>
                  <a:pt x="0" y="4835"/>
                  <a:pt x="0" y="10800"/>
                </a:cubicBezTo>
                <a:lnTo>
                  <a:pt x="10744" y="10800"/>
                </a:lnTo>
                <a:close/>
              </a:path>
            </a:pathLst>
          </a:custGeom>
          <a:gradFill rotWithShape="1">
            <a:gsLst>
              <a:gs pos="0">
                <a:schemeClr val="hlink">
                  <a:alpha val="56000"/>
                </a:schemeClr>
              </a:gs>
              <a:gs pos="100000">
                <a:srgbClr val="FFFFFF">
                  <a:alpha val="48000"/>
                </a:srgbClr>
              </a:gs>
            </a:gsLst>
            <a:lin ang="5400000" scaled="1"/>
            <a:tileRect/>
          </a:gradFill>
          <a:ln w="0">
            <a:noFill/>
          </a:ln>
        </p:spPr>
        <p:txBody>
          <a:bodyPr/>
          <a:lstStyle/>
          <a:p>
            <a:endParaRPr lang="zh-CN" altLang="en-US"/>
          </a:p>
        </p:txBody>
      </p:sp>
      <p:sp>
        <p:nvSpPr>
          <p:cNvPr id="9220" name="矩形 9219"/>
          <p:cNvSpPr/>
          <p:nvPr/>
        </p:nvSpPr>
        <p:spPr>
          <a:xfrm>
            <a:off x="1071563" y="1058863"/>
            <a:ext cx="1081087" cy="5033962"/>
          </a:xfrm>
          <a:prstGeom prst="rect">
            <a:avLst/>
          </a:prstGeom>
          <a:noFill/>
          <a:ln w="9525">
            <a:noFill/>
          </a:ln>
        </p:spPr>
        <p:txBody>
          <a:bodyPr vert="eaVert"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3600" b="1" dirty="0">
                <a:solidFill>
                  <a:srgbClr val="0000FF"/>
                </a:solidFill>
                <a:latin typeface="方正粗宋简体" pitchFamily="65" charset="-122"/>
                <a:ea typeface="方正粗宋简体" pitchFamily="65" charset="-122"/>
              </a:rPr>
              <a:t>第七章 机器人轨迹规划</a:t>
            </a:r>
            <a:endParaRPr lang="zh-CN" altLang="en-US" sz="3600" b="1" dirty="0">
              <a:solidFill>
                <a:srgbClr val="0000FF"/>
              </a:solidFill>
              <a:latin typeface="方正粗宋简体" pitchFamily="65" charset="-122"/>
              <a:ea typeface="方正粗宋简体" pitchFamily="65" charset="-122"/>
            </a:endParaRPr>
          </a:p>
        </p:txBody>
      </p:sp>
      <p:sp>
        <p:nvSpPr>
          <p:cNvPr id="39939" name="任意多边形 9228"/>
          <p:cNvSpPr>
            <a:spLocks noChangeArrowheads="1"/>
          </p:cNvSpPr>
          <p:nvPr/>
        </p:nvSpPr>
        <p:spPr bwMode="auto">
          <a:xfrm rot="6405277">
            <a:off x="-933450" y="1243013"/>
            <a:ext cx="4745038" cy="4529138"/>
          </a:xfrm>
          <a:custGeom>
            <a:avLst/>
            <a:gdLst>
              <a:gd name="T0" fmla="*/ 323 w 21600"/>
              <a:gd name="T1" fmla="*/ 10641 h 21600"/>
              <a:gd name="T2" fmla="*/ 10800 w 21600"/>
              <a:gd name="T3" fmla="*/ 322 h 21600"/>
              <a:gd name="T4" fmla="*/ 21277 w 21600"/>
              <a:gd name="T5" fmla="*/ 10640 h 21600"/>
              <a:gd name="T6" fmla="*/ 21598 w 21600"/>
              <a:gd name="T7" fmla="*/ 10636 h 21600"/>
              <a:gd name="T8" fmla="*/ 10798 w 21600"/>
              <a:gd name="T9" fmla="*/ -164 h 21600"/>
              <a:gd name="T10" fmla="*/ -1 w 21600"/>
              <a:gd name="T11" fmla="*/ 10472 h 21600"/>
            </a:gdLst>
            <a:ahLst/>
            <a:cxnLst>
              <a:cxn ang="0">
                <a:pos x="T0" y="T1"/>
              </a:cxn>
              <a:cxn ang="0">
                <a:pos x="T2" y="T3"/>
              </a:cxn>
              <a:cxn ang="0">
                <a:pos x="T4" y="T5"/>
              </a:cxn>
              <a:cxn ang="0">
                <a:pos x="T6" y="T7"/>
              </a:cxn>
              <a:cxn ang="0">
                <a:pos x="T8" y="T9"/>
              </a:cxn>
              <a:cxn ang="0">
                <a:pos x="T10" y="T11"/>
              </a:cxn>
            </a:cxnLst>
            <a:rect l="0" t="0" r="r" b="b"/>
            <a:pathLst>
              <a:path w="21600" h="21600">
                <a:moveTo>
                  <a:pt x="323" y="10641"/>
                </a:moveTo>
                <a:cubicBezTo>
                  <a:pt x="409" y="4927"/>
                  <a:pt x="5067" y="322"/>
                  <a:pt x="10800" y="322"/>
                </a:cubicBezTo>
                <a:cubicBezTo>
                  <a:pt x="16534" y="322"/>
                  <a:pt x="21192" y="4927"/>
                  <a:pt x="21277" y="10640"/>
                </a:cubicBezTo>
                <a:lnTo>
                  <a:pt x="21598" y="10636"/>
                </a:lnTo>
                <a:cubicBezTo>
                  <a:pt x="21509" y="4583"/>
                  <a:pt x="16708" y="-164"/>
                  <a:pt x="10798" y="-164"/>
                </a:cubicBezTo>
                <a:cubicBezTo>
                  <a:pt x="4888" y="-164"/>
                  <a:pt x="87" y="4583"/>
                  <a:pt x="-1" y="10472"/>
                </a:cubicBezTo>
                <a:close/>
              </a:path>
            </a:pathLst>
          </a:custGeom>
          <a:gradFill rotWithShape="1">
            <a:gsLst>
              <a:gs pos="0">
                <a:srgbClr val="C5C5C5"/>
              </a:gs>
              <a:gs pos="50000">
                <a:schemeClr val="bg2"/>
              </a:gs>
              <a:gs pos="100000">
                <a:srgbClr val="C5C5C5"/>
              </a:gs>
            </a:gsLst>
            <a:lin ang="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31" name="圆角矩形 9230"/>
          <p:cNvSpPr/>
          <p:nvPr/>
        </p:nvSpPr>
        <p:spPr>
          <a:xfrm>
            <a:off x="3851275" y="2708275"/>
            <a:ext cx="4367213" cy="649288"/>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2600" b="1" dirty="0">
              <a:solidFill>
                <a:schemeClr val="tx2"/>
              </a:solidFill>
              <a:ea typeface="楷体_GB2312" panose="02010609030101010101" pitchFamily="49" charset="-122"/>
            </a:endParaRPr>
          </a:p>
        </p:txBody>
      </p:sp>
      <p:grpSp>
        <p:nvGrpSpPr>
          <p:cNvPr id="33798" name="组合 9249"/>
          <p:cNvGrpSpPr/>
          <p:nvPr/>
        </p:nvGrpSpPr>
        <p:grpSpPr>
          <a:xfrm>
            <a:off x="3419475" y="2781300"/>
            <a:ext cx="361950" cy="361950"/>
            <a:chOff x="2078" y="1680"/>
            <a:chExt cx="1615" cy="1615"/>
          </a:xfrm>
        </p:grpSpPr>
        <p:sp>
          <p:nvSpPr>
            <p:cNvPr id="33801" name="椭圆 9250"/>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3802" name="椭圆 9251"/>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53" name="椭圆 9252"/>
            <p:cNvSpPr>
              <a:spLocks noChangeArrowheads="1"/>
            </p:cNvSpPr>
            <p:nvPr/>
          </p:nvSpPr>
          <p:spPr bwMode="auto">
            <a:xfrm>
              <a:off x="2255" y="1857"/>
              <a:ext cx="1261" cy="1261"/>
            </a:xfrm>
            <a:prstGeom prst="ellipse">
              <a:avLst/>
            </a:prstGeom>
            <a:gradFill rotWithShape="1">
              <a:gsLst>
                <a:gs pos="0">
                  <a:srgbClr val="FFFFFF"/>
                </a:gs>
                <a:gs pos="50000">
                  <a:schemeClr val="hlink"/>
                </a:gs>
                <a:gs pos="100000">
                  <a:srgbClr val="FFFFFF"/>
                </a:gs>
              </a:gsLst>
              <a:lin ang="27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804" name="椭圆 9253"/>
            <p:cNvSpPr/>
            <p:nvPr/>
          </p:nvSpPr>
          <p:spPr>
            <a:xfrm>
              <a:off x="2254" y="1856"/>
              <a:ext cx="1262" cy="1264"/>
            </a:xfrm>
            <a:prstGeom prst="ellipse">
              <a:avLst/>
            </a:prstGeom>
            <a:gradFill rotWithShape="1">
              <a:gsLst>
                <a:gs pos="0">
                  <a:srgbClr val="21B3E1"/>
                </a:gs>
                <a:gs pos="100000">
                  <a:srgbClr val="0F5368"/>
                </a:gs>
              </a:gsLst>
              <a:lin ang="54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55" name="椭圆 9254"/>
            <p:cNvSpPr>
              <a:spLocks noChangeArrowheads="1"/>
            </p:cNvSpPr>
            <p:nvPr/>
          </p:nvSpPr>
          <p:spPr bwMode="auto">
            <a:xfrm>
              <a:off x="2340" y="1942"/>
              <a:ext cx="1091" cy="1098"/>
            </a:xfrm>
            <a:prstGeom prst="ellipse">
              <a:avLst/>
            </a:prstGeom>
            <a:gradFill rotWithShape="1">
              <a:gsLst>
                <a:gs pos="0">
                  <a:srgbClr val="005353"/>
                </a:gs>
                <a:gs pos="50000">
                  <a:schemeClr val="hlink"/>
                </a:gs>
                <a:gs pos="100000">
                  <a:srgbClr val="005353"/>
                </a:gs>
              </a:gsLst>
              <a:lin ang="189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806" name="椭圆 9255"/>
            <p:cNvSpPr/>
            <p:nvPr/>
          </p:nvSpPr>
          <p:spPr>
            <a:xfrm>
              <a:off x="2337" y="1939"/>
              <a:ext cx="1096" cy="1098"/>
            </a:xfrm>
            <a:prstGeom prst="ellipse">
              <a:avLst/>
            </a:prstGeom>
            <a:gradFill rotWithShape="1">
              <a:gsLst>
                <a:gs pos="0">
                  <a:srgbClr val="21B3E1"/>
                </a:gs>
                <a:gs pos="100000">
                  <a:srgbClr val="10576D"/>
                </a:gs>
              </a:gsLst>
              <a:lin ang="27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grpSp>
      <p:sp>
        <p:nvSpPr>
          <p:cNvPr id="9284" name="矩形 9283"/>
          <p:cNvSpPr/>
          <p:nvPr/>
        </p:nvSpPr>
        <p:spPr>
          <a:xfrm>
            <a:off x="2771775" y="188913"/>
            <a:ext cx="5329238" cy="792162"/>
          </a:xfrm>
          <a:prstGeom prst="rect">
            <a:avLst/>
          </a:prstGeom>
          <a:noFill/>
          <a:ln w="9525">
            <a:noFill/>
          </a:ln>
        </p:spPr>
        <p:txBody>
          <a:bodyPr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3600" b="1" dirty="0">
                <a:solidFill>
                  <a:srgbClr val="0000FF"/>
                </a:solidFill>
                <a:ea typeface="宋体" panose="02010600030101010101" pitchFamily="2" charset="-122"/>
              </a:rPr>
              <a:t>第七章    机器人轨迹规划</a:t>
            </a:r>
            <a:endParaRPr lang="zh-CN" altLang="en-US" sz="3600" b="1" dirty="0">
              <a:solidFill>
                <a:srgbClr val="0000FF"/>
              </a:solidFill>
              <a:ea typeface="宋体" panose="02010600030101010101" pitchFamily="2" charset="-122"/>
            </a:endParaRPr>
          </a:p>
        </p:txBody>
      </p:sp>
      <p:sp>
        <p:nvSpPr>
          <p:cNvPr id="33800" name="矩形 9284"/>
          <p:cNvSpPr/>
          <p:nvPr/>
        </p:nvSpPr>
        <p:spPr>
          <a:xfrm>
            <a:off x="4067175" y="2781300"/>
            <a:ext cx="4151313" cy="523875"/>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sz="2800" b="1" dirty="0">
                <a:solidFill>
                  <a:schemeClr val="tx2"/>
                </a:solidFill>
                <a:ea typeface="楷体_GB2312" panose="02010609030101010101" pitchFamily="49" charset="-122"/>
              </a:rPr>
              <a:t>7.2 </a:t>
            </a:r>
            <a:r>
              <a:rPr lang="zh-CN" altLang="en-US" sz="2800" b="1" dirty="0">
                <a:solidFill>
                  <a:schemeClr val="tx2"/>
                </a:solidFill>
                <a:ea typeface="楷体_GB2312" panose="02010609030101010101" pitchFamily="49" charset="-122"/>
              </a:rPr>
              <a:t>关节空间的轨迹规划</a:t>
            </a:r>
            <a:endParaRPr lang="zh-CN" altLang="en-US" sz="2800" b="1" dirty="0">
              <a:solidFill>
                <a:schemeClr val="tx2"/>
              </a:solidFill>
              <a:ea typeface="楷体_GB2312" panose="0201060903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284"/>
                                        </p:tgtEl>
                                        <p:attrNameLst>
                                          <p:attrName>style.visibility</p:attrName>
                                        </p:attrNameLst>
                                      </p:cBhvr>
                                      <p:to>
                                        <p:strVal val="visible"/>
                                      </p:to>
                                    </p:set>
                                    <p:animEffect transition="in" filter="wipe(left)">
                                      <p:cBhvr>
                                        <p:cTn id="7" dur="500"/>
                                        <p:tgtEl>
                                          <p:spTgt spid="928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wipe(up)">
                                      <p:cBhvr>
                                        <p:cTn id="10" dur="500"/>
                                        <p:tgtEl>
                                          <p:spTgt spid="9220"/>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9231"/>
                                        </p:tgtEl>
                                        <p:attrNameLst>
                                          <p:attrName>style.visibility</p:attrName>
                                        </p:attrNameLst>
                                      </p:cBhvr>
                                      <p:to>
                                        <p:strVal val="visible"/>
                                      </p:to>
                                    </p:set>
                                    <p:anim calcmode="lin" valueType="num">
                                      <p:cBhvr>
                                        <p:cTn id="14" dur="500" fill="hold"/>
                                        <p:tgtEl>
                                          <p:spTgt spid="9231"/>
                                        </p:tgtEl>
                                        <p:attrNameLst>
                                          <p:attrName>ppt_x</p:attrName>
                                        </p:attrNameLst>
                                      </p:cBhvr>
                                      <p:tavLst>
                                        <p:tav tm="0">
                                          <p:val>
                                            <p:strVal val="1+#ppt_w/2"/>
                                          </p:val>
                                        </p:tav>
                                        <p:tav tm="100000">
                                          <p:val>
                                            <p:strVal val="#ppt_x"/>
                                          </p:val>
                                        </p:tav>
                                      </p:tavLst>
                                    </p:anim>
                                    <p:anim calcmode="lin" valueType="num">
                                      <p:cBhvr>
                                        <p:cTn id="15" dur="500" fill="hold"/>
                                        <p:tgtEl>
                                          <p:spTgt spid="9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9231" grpId="0" bldLvl="0" animBg="1"/>
      <p:bldP spid="928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rrowheads="1"/>
          </p:cNvSpPr>
          <p:nvPr/>
        </p:nvSpPr>
        <p:spPr bwMode="auto">
          <a:xfrm>
            <a:off x="763588" y="1341438"/>
            <a:ext cx="7858125" cy="129222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lvl1pPr indent="35750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357505" algn="l" defTabSz="914400" rtl="0" eaLnBrk="1" fontAlgn="base" latinLnBrk="0" hangingPunct="1">
              <a:lnSpc>
                <a:spcPct val="100000"/>
              </a:lnSpc>
              <a:spcBef>
                <a:spcPct val="0"/>
              </a:spcBef>
              <a:spcAft>
                <a:spcPct val="0"/>
              </a:spcAft>
              <a:buClr>
                <a:srgbClr val="00B050"/>
              </a:buClr>
              <a:buSzTx/>
              <a:buFont typeface="Wingdings" panose="05000000000000000000" pitchFamily="2" charset="2"/>
              <a:buChar char="u"/>
              <a:defRPr/>
            </a:pPr>
            <a:r>
              <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首先需要将每个作业路径点向关节空间变换，即用逆运动学方法把路径点转换成关节角度值，或称关节路径点；</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矩形 8"/>
          <p:cNvSpPr>
            <a:spLocks noChangeArrowheads="1"/>
          </p:cNvSpPr>
          <p:nvPr/>
        </p:nvSpPr>
        <p:spPr bwMode="auto">
          <a:xfrm>
            <a:off x="763588" y="3171825"/>
            <a:ext cx="7858125" cy="49212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lvl1pPr indent="35750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357505" algn="l" defTabSz="914400" rtl="0" eaLnBrk="1" fontAlgn="base" latinLnBrk="0" hangingPunct="1">
              <a:lnSpc>
                <a:spcPct val="100000"/>
              </a:lnSpc>
              <a:spcBef>
                <a:spcPct val="0"/>
              </a:spcBef>
              <a:spcAft>
                <a:spcPct val="0"/>
              </a:spcAft>
              <a:buClr>
                <a:srgbClr val="00B050"/>
              </a:buClr>
              <a:buSzTx/>
              <a:buFont typeface="Wingdings" panose="05000000000000000000" pitchFamily="2" charset="2"/>
              <a:buChar char="u"/>
              <a:defRPr/>
            </a:pPr>
            <a:r>
              <a:rPr kumimoji="0"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然后，为每个关节相应的关节路径点拟合光滑函数；</a:t>
            </a:r>
            <a:endParaRPr kumimoji="0"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矩形 9"/>
          <p:cNvSpPr>
            <a:spLocks noChangeArrowheads="1"/>
          </p:cNvSpPr>
          <p:nvPr/>
        </p:nvSpPr>
        <p:spPr bwMode="auto">
          <a:xfrm>
            <a:off x="764171" y="4149080"/>
            <a:ext cx="7858180" cy="2092881"/>
          </a:xfrm>
          <a:prstGeom prst="rect">
            <a:avLst/>
          </a:prstGeom>
          <a:ln w="28575">
            <a:solidFill>
              <a:srgbClr val="3333CC"/>
            </a:solidFill>
          </a:ln>
          <a:scene3d>
            <a:camera prst="orthographicFront"/>
            <a:lightRig rig="threePt" dir="t"/>
          </a:scene3d>
          <a:sp3d>
            <a:bevelT w="165100" prst="coolSlant"/>
          </a:sp3d>
        </p:spPr>
        <p:style>
          <a:lnRef idx="1">
            <a:schemeClr val="accent3"/>
          </a:lnRef>
          <a:fillRef idx="2">
            <a:schemeClr val="accent3"/>
          </a:fillRef>
          <a:effectRef idx="1">
            <a:schemeClr val="accent3"/>
          </a:effectRef>
          <a:fontRef idx="minor">
            <a:schemeClr val="dk1"/>
          </a:fontRef>
        </p:style>
        <p:txBody>
          <a:bodyPr>
            <a:spAutoFit/>
          </a:bodyPr>
          <a:lstStyle/>
          <a:p>
            <a:pPr marL="0" marR="0" lvl="0" indent="357505" algn="l" defTabSz="914400" rtl="0" eaLnBrk="1" fontAlgn="base" latinLnBrk="0" hangingPunct="1">
              <a:lnSpc>
                <a:spcPct val="100000"/>
              </a:lnSpc>
              <a:spcBef>
                <a:spcPct val="0"/>
              </a:spcBef>
              <a:spcAft>
                <a:spcPct val="0"/>
              </a:spcAft>
              <a:buClr>
                <a:srgbClr val="00B050"/>
              </a:buClr>
              <a:buSzTx/>
              <a:buFontTx/>
              <a:buNone/>
              <a:defRPr/>
            </a:pPr>
            <a:r>
              <a:rPr kumimoji="0" lang="zh-CN" altLang="en-US" sz="2600" b="0" i="0" u="none" strike="noStrike" kern="1200" cap="none" spc="0" normalizeH="0" baseline="0" noProof="0" dirty="0">
                <a:ln>
                  <a:noFill/>
                </a:ln>
                <a:solidFill>
                  <a:schemeClr val="dk1"/>
                </a:solidFill>
                <a:effectLst/>
                <a:uLnTx/>
                <a:uFillTx/>
                <a:latin typeface="+mn-ea"/>
                <a:ea typeface="+mn-ea"/>
                <a:cs typeface="+mn-cs"/>
              </a:rPr>
              <a:t>这些关节函数分别描述了机器人各关节从起始点开始，依次通过路径点，最后到达某目标点的运动轨迹。由于每个关节在相应路径段运行的时间相同，这样就保证了所有关节都将同时到达路径点和目标点，从而也保证了工具坐标系在各路径点具有预期的位姿；</a:t>
            </a:r>
            <a:endParaRPr kumimoji="0" lang="zh-CN" altLang="en-US" sz="2600" b="0" i="0" u="none" strike="noStrike" kern="1200" cap="none" spc="0" normalizeH="0" baseline="0" noProof="0" dirty="0">
              <a:ln>
                <a:noFill/>
              </a:ln>
              <a:solidFill>
                <a:schemeClr val="dk1"/>
              </a:solidFill>
              <a:effectLst/>
              <a:uLnTx/>
              <a:uFillTx/>
              <a:latin typeface="+mn-ea"/>
              <a:ea typeface="+mn-ea"/>
              <a:cs typeface="+mn-cs"/>
            </a:endParaRPr>
          </a:p>
        </p:txBody>
      </p:sp>
      <p:sp>
        <p:nvSpPr>
          <p:cNvPr id="2" name="矩形 1"/>
          <p:cNvSpPr>
            <a:spLocks noChangeArrowheads="1"/>
          </p:cNvSpPr>
          <p:nvPr/>
        </p:nvSpPr>
        <p:spPr bwMode="auto">
          <a:xfrm>
            <a:off x="192695" y="254931"/>
            <a:ext cx="4500594"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7.2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关节空间的轨迹规划</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Tree>
  </p:cSld>
  <p:clrMapOvr>
    <a:masterClrMapping/>
  </p:clrMapOvr>
  <p:transition spd="slow">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4"/>
          <p:cNvSpPr txBox="1"/>
          <p:nvPr/>
        </p:nvSpPr>
        <p:spPr>
          <a:xfrm>
            <a:off x="254000" y="374650"/>
            <a:ext cx="184150" cy="457200"/>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endParaRPr lang="zh-CN" altLang="zh-CN" sz="1800" dirty="0">
              <a:ea typeface="宋体" panose="02010600030101010101" pitchFamily="2" charset="-122"/>
            </a:endParaRPr>
          </a:p>
        </p:txBody>
      </p:sp>
      <p:sp>
        <p:nvSpPr>
          <p:cNvPr id="35843" name="AutoShape 20"/>
          <p:cNvSpPr/>
          <p:nvPr/>
        </p:nvSpPr>
        <p:spPr>
          <a:xfrm>
            <a:off x="7096125" y="2268538"/>
            <a:ext cx="60325" cy="69850"/>
          </a:xfrm>
          <a:prstGeom prst="flowChartConnector">
            <a:avLst/>
          </a:prstGeom>
          <a:solidFill>
            <a:schemeClr val="bg1"/>
          </a:solidFill>
          <a:ln w="28575" cap="flat" cmpd="sng">
            <a:solidFill>
              <a:srgbClr val="0000CC"/>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35844" name="AutoShape 21"/>
          <p:cNvSpPr/>
          <p:nvPr/>
        </p:nvSpPr>
        <p:spPr>
          <a:xfrm>
            <a:off x="5932488" y="3057525"/>
            <a:ext cx="61912" cy="69850"/>
          </a:xfrm>
          <a:prstGeom prst="flowChartConnector">
            <a:avLst/>
          </a:prstGeom>
          <a:solidFill>
            <a:schemeClr val="bg1"/>
          </a:solidFill>
          <a:ln w="28575" cap="flat" cmpd="sng">
            <a:solidFill>
              <a:srgbClr val="0000CC"/>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35845" name="AutoShape 22"/>
          <p:cNvSpPr/>
          <p:nvPr/>
        </p:nvSpPr>
        <p:spPr>
          <a:xfrm>
            <a:off x="7804150" y="2843213"/>
            <a:ext cx="61913" cy="69850"/>
          </a:xfrm>
          <a:prstGeom prst="flowChartConnector">
            <a:avLst/>
          </a:prstGeom>
          <a:solidFill>
            <a:schemeClr val="bg1"/>
          </a:solidFill>
          <a:ln w="28575" cap="flat" cmpd="sng">
            <a:solidFill>
              <a:srgbClr val="0000CC"/>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35846" name="AutoShape 23"/>
          <p:cNvSpPr/>
          <p:nvPr/>
        </p:nvSpPr>
        <p:spPr>
          <a:xfrm>
            <a:off x="8128000" y="3060700"/>
            <a:ext cx="61913" cy="69850"/>
          </a:xfrm>
          <a:prstGeom prst="flowChartConnector">
            <a:avLst/>
          </a:prstGeom>
          <a:solidFill>
            <a:schemeClr val="bg1"/>
          </a:solidFill>
          <a:ln w="28575" cap="flat" cmpd="sng">
            <a:solidFill>
              <a:srgbClr val="0000CC"/>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35847" name="Text Box 24"/>
          <p:cNvSpPr txBox="1"/>
          <p:nvPr/>
        </p:nvSpPr>
        <p:spPr>
          <a:xfrm>
            <a:off x="8343900" y="3416300"/>
            <a:ext cx="247650" cy="366713"/>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i="1" dirty="0">
                <a:ea typeface="宋体" panose="02010600030101010101" pitchFamily="2" charset="-122"/>
              </a:rPr>
              <a:t>t</a:t>
            </a:r>
            <a:endParaRPr lang="en-US" altLang="zh-CN" sz="1800" i="1" dirty="0">
              <a:ea typeface="宋体" panose="02010600030101010101" pitchFamily="2" charset="-122"/>
            </a:endParaRPr>
          </a:p>
        </p:txBody>
      </p:sp>
      <p:sp>
        <p:nvSpPr>
          <p:cNvPr id="35848" name="Line 25"/>
          <p:cNvSpPr/>
          <p:nvPr/>
        </p:nvSpPr>
        <p:spPr>
          <a:xfrm flipH="1" flipV="1">
            <a:off x="5965825" y="1795463"/>
            <a:ext cx="1588" cy="1801812"/>
          </a:xfrm>
          <a:prstGeom prst="line">
            <a:avLst/>
          </a:prstGeom>
          <a:ln w="9525" cap="flat" cmpd="sng">
            <a:solidFill>
              <a:schemeClr val="tx1"/>
            </a:solidFill>
            <a:prstDash val="solid"/>
            <a:headEnd type="none" w="med" len="med"/>
            <a:tailEnd type="triangle" w="med" len="med"/>
          </a:ln>
        </p:spPr>
      </p:sp>
      <p:sp>
        <p:nvSpPr>
          <p:cNvPr id="35849" name="Rectangle 26"/>
          <p:cNvSpPr/>
          <p:nvPr/>
        </p:nvSpPr>
        <p:spPr>
          <a:xfrm>
            <a:off x="5635625" y="3775075"/>
            <a:ext cx="2971800" cy="366713"/>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latin typeface="宋体" panose="02010600030101010101" pitchFamily="2" charset="-122"/>
                <a:ea typeface="宋体" panose="02010600030101010101" pitchFamily="2" charset="-122"/>
              </a:rPr>
              <a:t>某关节的反解值（线性化）</a:t>
            </a:r>
            <a:endParaRPr lang="zh-CN" altLang="en-US" sz="1800" dirty="0">
              <a:latin typeface="宋体" panose="02010600030101010101" pitchFamily="2" charset="-122"/>
              <a:ea typeface="宋体" panose="02010600030101010101" pitchFamily="2" charset="-122"/>
            </a:endParaRPr>
          </a:p>
        </p:txBody>
      </p:sp>
      <p:sp>
        <p:nvSpPr>
          <p:cNvPr id="35850" name="Text Box 27"/>
          <p:cNvSpPr txBox="1"/>
          <p:nvPr/>
        </p:nvSpPr>
        <p:spPr>
          <a:xfrm>
            <a:off x="5535613" y="1689100"/>
            <a:ext cx="360362" cy="366713"/>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l-GR" altLang="zh-CN" sz="1800" i="1" dirty="0">
                <a:ea typeface="宋体" panose="02010600030101010101" pitchFamily="2" charset="-122"/>
              </a:rPr>
              <a:t>θ</a:t>
            </a:r>
            <a:endParaRPr lang="el-GR" altLang="zh-CN" sz="1800" i="1" dirty="0">
              <a:ea typeface="宋体" panose="02010600030101010101" pitchFamily="2" charset="-122"/>
            </a:endParaRPr>
          </a:p>
        </p:txBody>
      </p:sp>
      <p:sp>
        <p:nvSpPr>
          <p:cNvPr id="35851" name="Line 28"/>
          <p:cNvSpPr/>
          <p:nvPr/>
        </p:nvSpPr>
        <p:spPr>
          <a:xfrm>
            <a:off x="5427663" y="3381375"/>
            <a:ext cx="3384550" cy="0"/>
          </a:xfrm>
          <a:prstGeom prst="line">
            <a:avLst/>
          </a:prstGeom>
          <a:ln w="9525" cap="flat" cmpd="sng">
            <a:solidFill>
              <a:schemeClr val="tx1"/>
            </a:solidFill>
            <a:prstDash val="solid"/>
            <a:headEnd type="none" w="med" len="med"/>
            <a:tailEnd type="triangle" w="med" len="med"/>
          </a:ln>
        </p:spPr>
      </p:sp>
      <p:sp>
        <p:nvSpPr>
          <p:cNvPr id="35852" name="AutoShape 29"/>
          <p:cNvSpPr/>
          <p:nvPr/>
        </p:nvSpPr>
        <p:spPr>
          <a:xfrm>
            <a:off x="6327775" y="2878138"/>
            <a:ext cx="60325" cy="69850"/>
          </a:xfrm>
          <a:prstGeom prst="flowChartConnector">
            <a:avLst/>
          </a:prstGeom>
          <a:solidFill>
            <a:schemeClr val="bg1"/>
          </a:solidFill>
          <a:ln w="28575" cap="flat" cmpd="sng">
            <a:solidFill>
              <a:srgbClr val="0000CC"/>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153630" name="Line 30"/>
          <p:cNvSpPr/>
          <p:nvPr/>
        </p:nvSpPr>
        <p:spPr>
          <a:xfrm>
            <a:off x="5715000" y="3094038"/>
            <a:ext cx="252413" cy="0"/>
          </a:xfrm>
          <a:prstGeom prst="line">
            <a:avLst/>
          </a:prstGeom>
          <a:ln w="28575" cap="flat" cmpd="sng">
            <a:solidFill>
              <a:srgbClr val="0000CC"/>
            </a:solidFill>
            <a:prstDash val="solid"/>
            <a:headEnd type="none" w="med" len="med"/>
            <a:tailEnd type="none" w="med" len="med"/>
          </a:ln>
        </p:spPr>
      </p:sp>
      <p:sp>
        <p:nvSpPr>
          <p:cNvPr id="153631" name="Line 31"/>
          <p:cNvSpPr/>
          <p:nvPr/>
        </p:nvSpPr>
        <p:spPr>
          <a:xfrm flipV="1">
            <a:off x="5967413" y="2913063"/>
            <a:ext cx="396875" cy="180975"/>
          </a:xfrm>
          <a:prstGeom prst="line">
            <a:avLst/>
          </a:prstGeom>
          <a:ln w="28575" cap="flat" cmpd="sng">
            <a:solidFill>
              <a:srgbClr val="0000CC"/>
            </a:solidFill>
            <a:prstDash val="solid"/>
            <a:headEnd type="none" w="med" len="med"/>
            <a:tailEnd type="none" w="med" len="med"/>
          </a:ln>
        </p:spPr>
      </p:sp>
      <p:sp>
        <p:nvSpPr>
          <p:cNvPr id="153632" name="Line 32"/>
          <p:cNvSpPr/>
          <p:nvPr/>
        </p:nvSpPr>
        <p:spPr>
          <a:xfrm flipV="1">
            <a:off x="6364288" y="2301875"/>
            <a:ext cx="755650" cy="611188"/>
          </a:xfrm>
          <a:prstGeom prst="line">
            <a:avLst/>
          </a:prstGeom>
          <a:ln w="28575" cap="flat" cmpd="sng">
            <a:solidFill>
              <a:srgbClr val="0000CC"/>
            </a:solidFill>
            <a:prstDash val="solid"/>
            <a:headEnd type="none" w="med" len="med"/>
            <a:tailEnd type="none" w="med" len="med"/>
          </a:ln>
        </p:spPr>
      </p:sp>
      <p:sp>
        <p:nvSpPr>
          <p:cNvPr id="153633" name="Line 33"/>
          <p:cNvSpPr/>
          <p:nvPr/>
        </p:nvSpPr>
        <p:spPr>
          <a:xfrm>
            <a:off x="7119938" y="2301875"/>
            <a:ext cx="720725" cy="576263"/>
          </a:xfrm>
          <a:prstGeom prst="line">
            <a:avLst/>
          </a:prstGeom>
          <a:ln w="28575" cap="flat" cmpd="sng">
            <a:solidFill>
              <a:srgbClr val="0000CC"/>
            </a:solidFill>
            <a:prstDash val="solid"/>
            <a:headEnd type="none" w="med" len="med"/>
            <a:tailEnd type="none" w="med" len="med"/>
          </a:ln>
        </p:spPr>
      </p:sp>
      <p:sp>
        <p:nvSpPr>
          <p:cNvPr id="153634" name="Line 34"/>
          <p:cNvSpPr/>
          <p:nvPr/>
        </p:nvSpPr>
        <p:spPr>
          <a:xfrm>
            <a:off x="7840663" y="2878138"/>
            <a:ext cx="323850" cy="215900"/>
          </a:xfrm>
          <a:prstGeom prst="line">
            <a:avLst/>
          </a:prstGeom>
          <a:ln w="28575" cap="flat" cmpd="sng">
            <a:solidFill>
              <a:srgbClr val="0000CC"/>
            </a:solidFill>
            <a:prstDash val="solid"/>
            <a:headEnd type="none" w="med" len="med"/>
            <a:tailEnd type="none" w="med" len="med"/>
          </a:ln>
        </p:spPr>
      </p:sp>
      <p:sp>
        <p:nvSpPr>
          <p:cNvPr id="153635" name="Line 35"/>
          <p:cNvSpPr/>
          <p:nvPr/>
        </p:nvSpPr>
        <p:spPr>
          <a:xfrm>
            <a:off x="8164513" y="3094038"/>
            <a:ext cx="358775" cy="0"/>
          </a:xfrm>
          <a:prstGeom prst="line">
            <a:avLst/>
          </a:prstGeom>
          <a:ln w="28575" cap="flat" cmpd="sng">
            <a:solidFill>
              <a:srgbClr val="0000CC"/>
            </a:solidFill>
            <a:prstDash val="solid"/>
            <a:headEnd type="none" w="med" len="med"/>
            <a:tailEnd type="none" w="med" len="med"/>
          </a:ln>
        </p:spPr>
      </p:sp>
      <p:grpSp>
        <p:nvGrpSpPr>
          <p:cNvPr id="153645" name="Group 45"/>
          <p:cNvGrpSpPr/>
          <p:nvPr/>
        </p:nvGrpSpPr>
        <p:grpSpPr>
          <a:xfrm>
            <a:off x="484188" y="1857375"/>
            <a:ext cx="4433887" cy="2092325"/>
            <a:chOff x="235" y="821"/>
            <a:chExt cx="2793" cy="1318"/>
          </a:xfrm>
        </p:grpSpPr>
        <p:sp>
          <p:nvSpPr>
            <p:cNvPr id="35865" name="Rectangle 38"/>
            <p:cNvSpPr/>
            <p:nvPr/>
          </p:nvSpPr>
          <p:spPr>
            <a:xfrm>
              <a:off x="1641" y="838"/>
              <a:ext cx="1056" cy="46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2000" dirty="0">
                  <a:ea typeface="宋体" panose="02010600030101010101" pitchFamily="2" charset="-122"/>
                </a:rPr>
                <a:t>反解关节值</a:t>
              </a:r>
              <a:endParaRPr lang="zh-CN" altLang="en-US" sz="2000" dirty="0">
                <a:ea typeface="宋体" panose="02010600030101010101" pitchFamily="2" charset="-122"/>
              </a:endParaRPr>
            </a:p>
          </p:txBody>
        </p:sp>
        <p:sp>
          <p:nvSpPr>
            <p:cNvPr id="35866" name="Line 39"/>
            <p:cNvSpPr/>
            <p:nvPr/>
          </p:nvSpPr>
          <p:spPr>
            <a:xfrm>
              <a:off x="1300" y="1075"/>
              <a:ext cx="331" cy="0"/>
            </a:xfrm>
            <a:prstGeom prst="line">
              <a:avLst/>
            </a:prstGeom>
            <a:ln w="28575" cap="flat" cmpd="sng">
              <a:solidFill>
                <a:schemeClr val="tx1"/>
              </a:solidFill>
              <a:prstDash val="solid"/>
              <a:headEnd type="none" w="med" len="med"/>
              <a:tailEnd type="triangle" w="med" len="med"/>
            </a:ln>
          </p:spPr>
        </p:sp>
        <p:sp>
          <p:nvSpPr>
            <p:cNvPr id="35867" name="Rectangle 40"/>
            <p:cNvSpPr/>
            <p:nvPr/>
          </p:nvSpPr>
          <p:spPr>
            <a:xfrm>
              <a:off x="1648" y="1511"/>
              <a:ext cx="1074" cy="6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2000" dirty="0">
                  <a:ea typeface="宋体" panose="02010600030101010101" pitchFamily="2" charset="-122"/>
                </a:rPr>
                <a:t>光滑函数拟</a:t>
              </a:r>
              <a:endParaRPr lang="zh-CN" altLang="en-US" sz="2000" dirty="0">
                <a:ea typeface="宋体" panose="02010600030101010101" pitchFamily="2" charset="-122"/>
              </a:endParaRPr>
            </a:p>
            <a:p>
              <a:pPr marL="0" lvl="0" indent="0" algn="ctr">
                <a:spcBef>
                  <a:spcPct val="0"/>
                </a:spcBef>
                <a:buNone/>
              </a:pPr>
              <a:r>
                <a:rPr lang="zh-CN" altLang="en-US" sz="2000" dirty="0">
                  <a:ea typeface="宋体" panose="02010600030101010101" pitchFamily="2" charset="-122"/>
                </a:rPr>
                <a:t>合每个关节</a:t>
              </a:r>
              <a:endParaRPr lang="zh-CN" altLang="en-US" sz="2000" dirty="0">
                <a:ea typeface="宋体" panose="02010600030101010101" pitchFamily="2" charset="-122"/>
              </a:endParaRPr>
            </a:p>
          </p:txBody>
        </p:sp>
        <p:sp>
          <p:nvSpPr>
            <p:cNvPr id="35868" name="Rectangle 41"/>
            <p:cNvSpPr/>
            <p:nvPr/>
          </p:nvSpPr>
          <p:spPr>
            <a:xfrm>
              <a:off x="235" y="821"/>
              <a:ext cx="1056" cy="46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2000" dirty="0">
                  <a:ea typeface="宋体" panose="02010600030101010101" pitchFamily="2" charset="-122"/>
                </a:rPr>
                <a:t>确定路径点</a:t>
              </a:r>
              <a:endParaRPr lang="zh-CN" altLang="en-US" sz="2000" dirty="0">
                <a:ea typeface="宋体" panose="02010600030101010101" pitchFamily="2" charset="-122"/>
              </a:endParaRPr>
            </a:p>
          </p:txBody>
        </p:sp>
        <p:sp>
          <p:nvSpPr>
            <p:cNvPr id="35869" name="Freeform 42"/>
            <p:cNvSpPr/>
            <p:nvPr/>
          </p:nvSpPr>
          <p:spPr>
            <a:xfrm rot="-164401">
              <a:off x="2744" y="1003"/>
              <a:ext cx="284" cy="920"/>
            </a:xfrm>
            <a:custGeom>
              <a:avLst/>
              <a:gdLst/>
              <a:ahLst/>
              <a:cxnLst>
                <a:cxn ang="0">
                  <a:pos x="9" y="0"/>
                </a:cxn>
                <a:cxn ang="0">
                  <a:pos x="185" y="1195"/>
                </a:cxn>
                <a:cxn ang="0">
                  <a:pos x="142" y="3121"/>
                </a:cxn>
                <a:cxn ang="0">
                  <a:pos x="0" y="3472"/>
                </a:cxn>
              </a:cxnLst>
              <a:rect l="0" t="0" r="0" b="0"/>
              <a:pathLst>
                <a:path w="294" h="793">
                  <a:moveTo>
                    <a:pt x="9" y="0"/>
                  </a:moveTo>
                  <a:cubicBezTo>
                    <a:pt x="119" y="76"/>
                    <a:pt x="230" y="153"/>
                    <a:pt x="262" y="271"/>
                  </a:cubicBezTo>
                  <a:cubicBezTo>
                    <a:pt x="294" y="389"/>
                    <a:pt x="245" y="621"/>
                    <a:pt x="201" y="707"/>
                  </a:cubicBezTo>
                  <a:cubicBezTo>
                    <a:pt x="157" y="793"/>
                    <a:pt x="32" y="773"/>
                    <a:pt x="0" y="786"/>
                  </a:cubicBezTo>
                </a:path>
              </a:pathLst>
            </a:custGeom>
            <a:noFill/>
            <a:ln w="19050"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35870" name="Line 43"/>
            <p:cNvSpPr/>
            <p:nvPr/>
          </p:nvSpPr>
          <p:spPr>
            <a:xfrm>
              <a:off x="1300" y="1915"/>
              <a:ext cx="331" cy="0"/>
            </a:xfrm>
            <a:prstGeom prst="line">
              <a:avLst/>
            </a:prstGeom>
            <a:ln w="28575" cap="flat" cmpd="sng">
              <a:solidFill>
                <a:schemeClr val="tx1"/>
              </a:solidFill>
              <a:prstDash val="solid"/>
              <a:headEnd type="triangle" w="med" len="med"/>
              <a:tailEnd type="none" w="med" len="med"/>
            </a:ln>
          </p:spPr>
        </p:sp>
        <p:sp>
          <p:nvSpPr>
            <p:cNvPr id="35871" name="Rectangle 44"/>
            <p:cNvSpPr/>
            <p:nvPr/>
          </p:nvSpPr>
          <p:spPr>
            <a:xfrm>
              <a:off x="235" y="1677"/>
              <a:ext cx="1056" cy="46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2000" dirty="0">
                  <a:ea typeface="宋体" panose="02010600030101010101" pitchFamily="2" charset="-122"/>
                </a:rPr>
                <a:t>每个关节运</a:t>
              </a:r>
              <a:endParaRPr lang="zh-CN" altLang="en-US" sz="2000" dirty="0">
                <a:ea typeface="宋体" panose="02010600030101010101" pitchFamily="2" charset="-122"/>
              </a:endParaRPr>
            </a:p>
            <a:p>
              <a:pPr marL="0" lvl="0" indent="0" algn="ctr">
                <a:spcBef>
                  <a:spcPct val="0"/>
                </a:spcBef>
                <a:buNone/>
              </a:pPr>
              <a:r>
                <a:rPr lang="zh-CN" altLang="en-US" sz="2000" dirty="0">
                  <a:ea typeface="宋体" panose="02010600030101010101" pitchFamily="2" charset="-122"/>
                </a:rPr>
                <a:t>动时间相同</a:t>
              </a:r>
              <a:endParaRPr lang="zh-CN" altLang="en-US" sz="2000" dirty="0">
                <a:ea typeface="宋体" panose="02010600030101010101" pitchFamily="2" charset="-122"/>
              </a:endParaRPr>
            </a:p>
          </p:txBody>
        </p:sp>
      </p:grpSp>
      <p:sp>
        <p:nvSpPr>
          <p:cNvPr id="35860" name="Text Box 46"/>
          <p:cNvSpPr txBox="1"/>
          <p:nvPr/>
        </p:nvSpPr>
        <p:spPr>
          <a:xfrm>
            <a:off x="684213" y="1322388"/>
            <a:ext cx="6924675" cy="369887"/>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以关节角度（位置）函数描述机器人轨迹：</a:t>
            </a:r>
            <a:r>
              <a:rPr lang="zh-CN" altLang="en-US" sz="1800" b="1" u="sng" dirty="0">
                <a:solidFill>
                  <a:srgbClr val="0000CC"/>
                </a:solidFill>
                <a:ea typeface="宋体" panose="02010600030101010101" pitchFamily="2" charset="-122"/>
              </a:rPr>
              <a:t>计算简单、无奇异性</a:t>
            </a:r>
            <a:r>
              <a:rPr lang="zh-CN" altLang="en-US" sz="1800" b="1" dirty="0">
                <a:ea typeface="宋体" panose="02010600030101010101" pitchFamily="2" charset="-122"/>
              </a:rPr>
              <a:t>。</a:t>
            </a:r>
            <a:endParaRPr lang="zh-CN" altLang="en-US" sz="1800" b="1" dirty="0">
              <a:ea typeface="宋体" panose="02010600030101010101" pitchFamily="2" charset="-122"/>
            </a:endParaRPr>
          </a:p>
        </p:txBody>
      </p:sp>
      <p:sp>
        <p:nvSpPr>
          <p:cNvPr id="153647" name="Text Box 47"/>
          <p:cNvSpPr txBox="1"/>
          <p:nvPr/>
        </p:nvSpPr>
        <p:spPr>
          <a:xfrm>
            <a:off x="171450" y="4675188"/>
            <a:ext cx="8413750" cy="1406525"/>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nSpc>
                <a:spcPct val="120000"/>
              </a:lnSpc>
              <a:spcBef>
                <a:spcPct val="0"/>
              </a:spcBef>
              <a:buNone/>
            </a:pPr>
            <a:r>
              <a:rPr lang="en-US" altLang="zh-CN" sz="1800" dirty="0">
                <a:ea typeface="宋体" panose="02010600030101010101" pitchFamily="2" charset="-122"/>
              </a:rPr>
              <a:t>▼</a:t>
            </a:r>
            <a:r>
              <a:rPr lang="zh-CN" altLang="en-US" sz="1800" dirty="0">
                <a:ea typeface="宋体" panose="02010600030101010101" pitchFamily="2" charset="-122"/>
              </a:rPr>
              <a:t>关键要使关节轨迹满足</a:t>
            </a:r>
            <a:r>
              <a:rPr lang="zh-CN" altLang="en-US" sz="1800" dirty="0">
                <a:solidFill>
                  <a:srgbClr val="0000CC"/>
                </a:solidFill>
                <a:ea typeface="宋体" panose="02010600030101010101" pitchFamily="2" charset="-122"/>
              </a:rPr>
              <a:t>约束条件</a:t>
            </a:r>
            <a:r>
              <a:rPr lang="zh-CN" altLang="en-US" sz="1800" dirty="0">
                <a:ea typeface="宋体" panose="02010600030101010101" pitchFamily="2" charset="-122"/>
              </a:rPr>
              <a:t>，如各点上的位姿、速度和</a:t>
            </a:r>
            <a:endParaRPr lang="zh-CN" altLang="en-US" sz="1800" dirty="0">
              <a:ea typeface="宋体" panose="02010600030101010101" pitchFamily="2" charset="-122"/>
            </a:endParaRPr>
          </a:p>
          <a:p>
            <a:pPr marL="0" lvl="0" indent="0">
              <a:lnSpc>
                <a:spcPct val="120000"/>
              </a:lnSpc>
              <a:spcBef>
                <a:spcPct val="0"/>
              </a:spcBef>
              <a:buNone/>
            </a:pPr>
            <a:r>
              <a:rPr lang="zh-CN" altLang="en-US" sz="1800" dirty="0">
                <a:ea typeface="宋体" panose="02010600030101010101" pitchFamily="2" charset="-122"/>
              </a:rPr>
              <a:t>加速度要求和连续性要求等，在满足约束条件下选取不同的</a:t>
            </a:r>
            <a:endParaRPr lang="zh-CN" altLang="en-US" sz="1800" dirty="0">
              <a:ea typeface="宋体" panose="02010600030101010101" pitchFamily="2" charset="-122"/>
            </a:endParaRPr>
          </a:p>
          <a:p>
            <a:pPr marL="0" lvl="0" indent="0">
              <a:lnSpc>
                <a:spcPct val="120000"/>
              </a:lnSpc>
              <a:spcBef>
                <a:spcPct val="0"/>
              </a:spcBef>
              <a:buNone/>
            </a:pPr>
            <a:r>
              <a:rPr lang="zh-CN" altLang="en-US" sz="1800" dirty="0">
                <a:solidFill>
                  <a:srgbClr val="0000CC"/>
                </a:solidFill>
                <a:ea typeface="宋体" panose="02010600030101010101" pitchFamily="2" charset="-122"/>
              </a:rPr>
              <a:t>插值函数</a:t>
            </a:r>
            <a:r>
              <a:rPr lang="zh-CN" altLang="en-US" sz="1800" dirty="0">
                <a:ea typeface="宋体" panose="02010600030101010101" pitchFamily="2" charset="-122"/>
              </a:rPr>
              <a:t>。</a:t>
            </a:r>
            <a:endParaRPr lang="zh-CN" altLang="en-US" sz="1800" dirty="0">
              <a:ea typeface="宋体" panose="02010600030101010101" pitchFamily="2" charset="-122"/>
            </a:endParaRPr>
          </a:p>
        </p:txBody>
      </p:sp>
      <p:sp>
        <p:nvSpPr>
          <p:cNvPr id="153649" name="Oval 49"/>
          <p:cNvSpPr/>
          <p:nvPr/>
        </p:nvSpPr>
        <p:spPr>
          <a:xfrm>
            <a:off x="228600" y="2905125"/>
            <a:ext cx="2111375" cy="1357313"/>
          </a:xfrm>
          <a:prstGeom prst="ellipse">
            <a:avLst/>
          </a:prstGeom>
          <a:solidFill>
            <a:srgbClr val="CCFFCC">
              <a:alpha val="39999"/>
            </a:srgbClr>
          </a:solidFill>
          <a:ln w="12700" cap="flat" cmpd="sng">
            <a:solidFill>
              <a:srgbClr val="00FF00"/>
            </a:solidFill>
            <a:prstDash val="dash"/>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153650" name="Oval 50"/>
          <p:cNvSpPr/>
          <p:nvPr/>
        </p:nvSpPr>
        <p:spPr>
          <a:xfrm>
            <a:off x="2501900" y="2663825"/>
            <a:ext cx="2206625" cy="1558925"/>
          </a:xfrm>
          <a:prstGeom prst="ellipse">
            <a:avLst/>
          </a:prstGeom>
          <a:solidFill>
            <a:srgbClr val="CCFFCC">
              <a:alpha val="39999"/>
            </a:srgbClr>
          </a:solidFill>
          <a:ln w="12700" cap="flat" cmpd="sng">
            <a:solidFill>
              <a:srgbClr val="00FF00"/>
            </a:solidFill>
            <a:prstDash val="dash"/>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b="1" dirty="0">
              <a:ea typeface="宋体" panose="02010600030101010101" pitchFamily="2" charset="-122"/>
            </a:endParaRPr>
          </a:p>
        </p:txBody>
      </p:sp>
      <p:sp>
        <p:nvSpPr>
          <p:cNvPr id="2" name="矩形 1"/>
          <p:cNvSpPr>
            <a:spLocks noChangeArrowheads="1"/>
          </p:cNvSpPr>
          <p:nvPr/>
        </p:nvSpPr>
        <p:spPr bwMode="auto">
          <a:xfrm>
            <a:off x="192695" y="254931"/>
            <a:ext cx="4500594"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7.2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关节空间的轨迹规划</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3645"/>
                                        </p:tgtEl>
                                        <p:attrNameLst>
                                          <p:attrName>style.visibility</p:attrName>
                                        </p:attrNameLst>
                                      </p:cBhvr>
                                      <p:to>
                                        <p:strVal val="visible"/>
                                      </p:to>
                                    </p:set>
                                    <p:animEffect transition="in" filter="checkerboard(across)">
                                      <p:cBhvr>
                                        <p:cTn id="7" dur="500"/>
                                        <p:tgtEl>
                                          <p:spTgt spid="15364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153649"/>
                                        </p:tgtEl>
                                        <p:attrNameLst>
                                          <p:attrName>style.visibility</p:attrName>
                                        </p:attrNameLst>
                                      </p:cBhvr>
                                      <p:to>
                                        <p:strVal val="visible"/>
                                      </p:to>
                                    </p:set>
                                    <p:anim calcmode="lin" valueType="num">
                                      <p:cBhvr>
                                        <p:cTn id="12" dur="500" fill="hold"/>
                                        <p:tgtEl>
                                          <p:spTgt spid="153649"/>
                                        </p:tgtEl>
                                        <p:attrNameLst>
                                          <p:attrName>ppt_w</p:attrName>
                                        </p:attrNameLst>
                                      </p:cBhvr>
                                      <p:tavLst>
                                        <p:tav tm="0">
                                          <p:val>
                                            <p:fltVal val="0"/>
                                          </p:val>
                                        </p:tav>
                                        <p:tav tm="100000">
                                          <p:val>
                                            <p:strVal val="#ppt_w"/>
                                          </p:val>
                                        </p:tav>
                                      </p:tavLst>
                                    </p:anim>
                                    <p:anim calcmode="lin" valueType="num">
                                      <p:cBhvr>
                                        <p:cTn id="13" dur="500" fill="hold"/>
                                        <p:tgtEl>
                                          <p:spTgt spid="153649"/>
                                        </p:tgtEl>
                                        <p:attrNameLst>
                                          <p:attrName>ppt_h</p:attrName>
                                        </p:attrNameLst>
                                      </p:cBhvr>
                                      <p:tavLst>
                                        <p:tav tm="0">
                                          <p:val>
                                            <p:fltVal val="0"/>
                                          </p:val>
                                        </p:tav>
                                        <p:tav tm="100000">
                                          <p:val>
                                            <p:strVal val="#ppt_h"/>
                                          </p:val>
                                        </p:tav>
                                      </p:tavLst>
                                    </p:anim>
                                    <p:anim calcmode="lin" valueType="num">
                                      <p:cBhvr>
                                        <p:cTn id="14" dur="500" fill="hold"/>
                                        <p:tgtEl>
                                          <p:spTgt spid="153649"/>
                                        </p:tgtEl>
                                        <p:attrNameLst>
                                          <p:attrName>style.rotation</p:attrName>
                                        </p:attrNameLst>
                                      </p:cBhvr>
                                      <p:tavLst>
                                        <p:tav tm="0">
                                          <p:val>
                                            <p:fltVal val="360"/>
                                          </p:val>
                                        </p:tav>
                                        <p:tav tm="100000">
                                          <p:val>
                                            <p:fltVal val="0"/>
                                          </p:val>
                                        </p:tav>
                                      </p:tavLst>
                                    </p:anim>
                                    <p:animEffect transition="in" filter="fade">
                                      <p:cBhvr>
                                        <p:cTn id="15" dur="500"/>
                                        <p:tgtEl>
                                          <p:spTgt spid="153649"/>
                                        </p:tgtEl>
                                      </p:cBhvr>
                                    </p:animEffect>
                                  </p:childTnLst>
                                </p:cTn>
                              </p:par>
                            </p:childTnLst>
                          </p:cTn>
                        </p:par>
                      </p:childTnLst>
                    </p:cTn>
                  </p:par>
                  <p:par>
                    <p:cTn id="16" fill="hold">
                      <p:stCondLst>
                        <p:cond delay="indefinite"/>
                      </p:stCondLst>
                      <p:childTnLst>
                        <p:par>
                          <p:cTn id="17" fill="hold">
                            <p:stCondLst>
                              <p:cond delay="0"/>
                            </p:stCondLst>
                            <p:childTnLst>
                              <p:par>
                                <p:cTn id="18" presetID="49" presetClass="entr" presetSubtype="0" decel="100000" fill="hold" nodeType="clickEffect">
                                  <p:stCondLst>
                                    <p:cond delay="0"/>
                                  </p:stCondLst>
                                  <p:childTnLst>
                                    <p:set>
                                      <p:cBhvr>
                                        <p:cTn id="19" dur="1" fill="hold">
                                          <p:stCondLst>
                                            <p:cond delay="0"/>
                                          </p:stCondLst>
                                        </p:cTn>
                                        <p:tgtEl>
                                          <p:spTgt spid="153650"/>
                                        </p:tgtEl>
                                        <p:attrNameLst>
                                          <p:attrName>style.visibility</p:attrName>
                                        </p:attrNameLst>
                                      </p:cBhvr>
                                      <p:to>
                                        <p:strVal val="visible"/>
                                      </p:to>
                                    </p:set>
                                    <p:anim calcmode="lin" valueType="num">
                                      <p:cBhvr>
                                        <p:cTn id="20" dur="500" fill="hold"/>
                                        <p:tgtEl>
                                          <p:spTgt spid="153650"/>
                                        </p:tgtEl>
                                        <p:attrNameLst>
                                          <p:attrName>ppt_w</p:attrName>
                                        </p:attrNameLst>
                                      </p:cBhvr>
                                      <p:tavLst>
                                        <p:tav tm="0">
                                          <p:val>
                                            <p:fltVal val="0"/>
                                          </p:val>
                                        </p:tav>
                                        <p:tav tm="100000">
                                          <p:val>
                                            <p:strVal val="#ppt_w"/>
                                          </p:val>
                                        </p:tav>
                                      </p:tavLst>
                                    </p:anim>
                                    <p:anim calcmode="lin" valueType="num">
                                      <p:cBhvr>
                                        <p:cTn id="21" dur="500" fill="hold"/>
                                        <p:tgtEl>
                                          <p:spTgt spid="153650"/>
                                        </p:tgtEl>
                                        <p:attrNameLst>
                                          <p:attrName>ppt_h</p:attrName>
                                        </p:attrNameLst>
                                      </p:cBhvr>
                                      <p:tavLst>
                                        <p:tav tm="0">
                                          <p:val>
                                            <p:fltVal val="0"/>
                                          </p:val>
                                        </p:tav>
                                        <p:tav tm="100000">
                                          <p:val>
                                            <p:strVal val="#ppt_h"/>
                                          </p:val>
                                        </p:tav>
                                      </p:tavLst>
                                    </p:anim>
                                    <p:anim calcmode="lin" valueType="num">
                                      <p:cBhvr>
                                        <p:cTn id="22" dur="500" fill="hold"/>
                                        <p:tgtEl>
                                          <p:spTgt spid="153650"/>
                                        </p:tgtEl>
                                        <p:attrNameLst>
                                          <p:attrName>style.rotation</p:attrName>
                                        </p:attrNameLst>
                                      </p:cBhvr>
                                      <p:tavLst>
                                        <p:tav tm="0">
                                          <p:val>
                                            <p:fltVal val="360"/>
                                          </p:val>
                                        </p:tav>
                                        <p:tav tm="100000">
                                          <p:val>
                                            <p:fltVal val="0"/>
                                          </p:val>
                                        </p:tav>
                                      </p:tavLst>
                                    </p:anim>
                                    <p:animEffect transition="in" filter="fade">
                                      <p:cBhvr>
                                        <p:cTn id="23" dur="500"/>
                                        <p:tgtEl>
                                          <p:spTgt spid="1536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3630"/>
                                        </p:tgtEl>
                                        <p:attrNameLst>
                                          <p:attrName>style.visibility</p:attrName>
                                        </p:attrNameLst>
                                      </p:cBhvr>
                                      <p:to>
                                        <p:strVal val="visible"/>
                                      </p:to>
                                    </p:set>
                                    <p:animEffect transition="in" filter="wipe(left)">
                                      <p:cBhvr>
                                        <p:cTn id="28" dur="500"/>
                                        <p:tgtEl>
                                          <p:spTgt spid="153630"/>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3631"/>
                                        </p:tgtEl>
                                        <p:attrNameLst>
                                          <p:attrName>style.visibility</p:attrName>
                                        </p:attrNameLst>
                                      </p:cBhvr>
                                      <p:to>
                                        <p:strVal val="visible"/>
                                      </p:to>
                                    </p:set>
                                    <p:animEffect transition="in" filter="wipe(left)">
                                      <p:cBhvr>
                                        <p:cTn id="32" dur="500"/>
                                        <p:tgtEl>
                                          <p:spTgt spid="153631"/>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53632"/>
                                        </p:tgtEl>
                                        <p:attrNameLst>
                                          <p:attrName>style.visibility</p:attrName>
                                        </p:attrNameLst>
                                      </p:cBhvr>
                                      <p:to>
                                        <p:strVal val="visible"/>
                                      </p:to>
                                    </p:set>
                                    <p:animEffect transition="in" filter="wipe(left)">
                                      <p:cBhvr>
                                        <p:cTn id="36" dur="500"/>
                                        <p:tgtEl>
                                          <p:spTgt spid="153632"/>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153633"/>
                                        </p:tgtEl>
                                        <p:attrNameLst>
                                          <p:attrName>style.visibility</p:attrName>
                                        </p:attrNameLst>
                                      </p:cBhvr>
                                      <p:to>
                                        <p:strVal val="visible"/>
                                      </p:to>
                                    </p:set>
                                    <p:animEffect transition="in" filter="wipe(left)">
                                      <p:cBhvr>
                                        <p:cTn id="40" dur="500"/>
                                        <p:tgtEl>
                                          <p:spTgt spid="153633"/>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153634"/>
                                        </p:tgtEl>
                                        <p:attrNameLst>
                                          <p:attrName>style.visibility</p:attrName>
                                        </p:attrNameLst>
                                      </p:cBhvr>
                                      <p:to>
                                        <p:strVal val="visible"/>
                                      </p:to>
                                    </p:set>
                                    <p:animEffect transition="in" filter="wipe(left)">
                                      <p:cBhvr>
                                        <p:cTn id="44" dur="500"/>
                                        <p:tgtEl>
                                          <p:spTgt spid="153634"/>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153635"/>
                                        </p:tgtEl>
                                        <p:attrNameLst>
                                          <p:attrName>style.visibility</p:attrName>
                                        </p:attrNameLst>
                                      </p:cBhvr>
                                      <p:to>
                                        <p:strVal val="visible"/>
                                      </p:to>
                                    </p:set>
                                    <p:animEffect transition="in" filter="wipe(left)">
                                      <p:cBhvr>
                                        <p:cTn id="48" dur="500"/>
                                        <p:tgtEl>
                                          <p:spTgt spid="153635"/>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153647"/>
                                        </p:tgtEl>
                                        <p:attrNameLst>
                                          <p:attrName>style.visibility</p:attrName>
                                        </p:attrNameLst>
                                      </p:cBhvr>
                                      <p:to>
                                        <p:strVal val="visible"/>
                                      </p:to>
                                    </p:set>
                                    <p:animEffect transition="in" filter="checkerboard(across)">
                                      <p:cBhvr>
                                        <p:cTn id="53" dur="500"/>
                                        <p:tgtEl>
                                          <p:spTgt spid="153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rrowheads="1"/>
          </p:cNvSpPr>
          <p:nvPr/>
        </p:nvSpPr>
        <p:spPr bwMode="auto">
          <a:xfrm>
            <a:off x="6572232" y="457122"/>
            <a:ext cx="2571768" cy="40011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zh-CN" altLang="en-US" sz="20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关节空间的轨迹规划</a:t>
            </a:r>
            <a:endParaRPr kumimoji="0" lang="zh-CN" altLang="en-US" sz="20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8" name="矩形 7"/>
          <p:cNvSpPr>
            <a:spLocks noChangeArrowheads="1"/>
          </p:cNvSpPr>
          <p:nvPr/>
        </p:nvSpPr>
        <p:spPr bwMode="auto">
          <a:xfrm>
            <a:off x="928662" y="1357297"/>
            <a:ext cx="7858180" cy="2092881"/>
          </a:xfrm>
          <a:prstGeom prst="rect">
            <a:avLst/>
          </a:prstGeom>
          <a:scene3d>
            <a:camera prst="orthographicFront"/>
            <a:lightRig rig="threePt" dir="t"/>
          </a:scene3d>
          <a:sp3d>
            <a:bevelT w="165100" prst="coolSlant"/>
          </a:sp3d>
        </p:spPr>
        <p:style>
          <a:lnRef idx="1">
            <a:schemeClr val="accent3"/>
          </a:lnRef>
          <a:fillRef idx="2">
            <a:schemeClr val="accent3"/>
          </a:fillRef>
          <a:effectRef idx="1">
            <a:schemeClr val="accent3"/>
          </a:effectRef>
          <a:fontRef idx="minor">
            <a:schemeClr val="dk1"/>
          </a:fontRef>
        </p:style>
        <p:txBody>
          <a:bodyPr>
            <a:spAutoFit/>
          </a:bodyPr>
          <a:lstStyle/>
          <a:p>
            <a:pPr marL="0" marR="0" lvl="0" indent="357505" algn="l" defTabSz="914400" rtl="0" eaLnBrk="1" fontAlgn="base" latinLnBrk="0" hangingPunct="1">
              <a:lnSpc>
                <a:spcPct val="100000"/>
              </a:lnSpc>
              <a:spcBef>
                <a:spcPct val="0"/>
              </a:spcBef>
              <a:spcAft>
                <a:spcPct val="0"/>
              </a:spcAft>
              <a:buClr>
                <a:srgbClr val="00B050"/>
              </a:buClr>
              <a:buSzTx/>
              <a:buFontTx/>
              <a:buNone/>
              <a:defRPr/>
            </a:pPr>
            <a:r>
              <a:rPr kumimoji="0" lang="zh-CN" altLang="en-US" sz="26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当已知末端操作器的起始位姿和终止位姿时，由逆向运动学，即可求出对应于两位姿的各个关节角度。因此，末端操作器实现两位姿的运动轨迹描述，可在关节空间中用通过起始点关节角和终止点关节角的一个平滑轨迹函数</a:t>
            </a:r>
            <a:r>
              <a:rPr kumimoji="0" lang="el-GR" altLang="zh-CN" sz="2600" b="0" i="1"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θ</a:t>
            </a:r>
            <a:r>
              <a:rPr kumimoji="0" lang="en-US" altLang="zh-CN" sz="26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(t)</a:t>
            </a:r>
            <a:r>
              <a:rPr kumimoji="0" lang="zh-CN" altLang="en-US" sz="26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来表示；</a:t>
            </a:r>
            <a:endParaRPr kumimoji="0" lang="zh-CN" altLang="en-US" sz="26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endParaRPr>
          </a:p>
        </p:txBody>
      </p:sp>
      <p:sp>
        <p:nvSpPr>
          <p:cNvPr id="10" name="矩形 9"/>
          <p:cNvSpPr>
            <a:spLocks noChangeArrowheads="1"/>
          </p:cNvSpPr>
          <p:nvPr/>
        </p:nvSpPr>
        <p:spPr bwMode="auto">
          <a:xfrm>
            <a:off x="857224" y="4000504"/>
            <a:ext cx="7858180" cy="1292662"/>
          </a:xfrm>
          <a:prstGeom prst="rect">
            <a:avLst/>
          </a:prstGeom>
          <a:ln w="28575">
            <a:solidFill>
              <a:srgbClr val="3333CC"/>
            </a:solidFill>
          </a:ln>
          <a:scene3d>
            <a:camera prst="orthographicFront"/>
            <a:lightRig rig="threePt" dir="t"/>
          </a:scene3d>
          <a:sp3d>
            <a:bevelT w="165100" prst="coolSlant"/>
          </a:sp3d>
        </p:spPr>
        <p:style>
          <a:lnRef idx="1">
            <a:schemeClr val="accent3"/>
          </a:lnRef>
          <a:fillRef idx="2">
            <a:schemeClr val="accent3"/>
          </a:fillRef>
          <a:effectRef idx="1">
            <a:schemeClr val="accent3"/>
          </a:effectRef>
          <a:fontRef idx="minor">
            <a:schemeClr val="dk1"/>
          </a:fontRef>
        </p:style>
        <p:txBody>
          <a:bodyPr>
            <a:spAutoFit/>
          </a:bodyPr>
          <a:lstStyle/>
          <a:p>
            <a:pPr marL="0" marR="0" lvl="0" indent="357505" algn="l" defTabSz="914400" rtl="0" eaLnBrk="1" fontAlgn="base" latinLnBrk="0" hangingPunct="1">
              <a:lnSpc>
                <a:spcPct val="100000"/>
              </a:lnSpc>
              <a:spcBef>
                <a:spcPct val="0"/>
              </a:spcBef>
              <a:spcAft>
                <a:spcPct val="0"/>
              </a:spcAft>
              <a:buClr>
                <a:srgbClr val="00B050"/>
              </a:buClr>
              <a:buSzTx/>
              <a:buFontTx/>
              <a:buNone/>
              <a:defRPr/>
            </a:pPr>
            <a:r>
              <a:rPr kumimoji="0" lang="zh-CN" altLang="en-US" sz="2600" b="0" i="0" u="none" strike="noStrike" kern="1200" cap="none" spc="0" normalizeH="0" baseline="0" noProof="0" dirty="0">
                <a:ln>
                  <a:noFill/>
                </a:ln>
                <a:solidFill>
                  <a:schemeClr val="dk1"/>
                </a:solidFill>
                <a:effectLst/>
                <a:uLnTx/>
                <a:uFillTx/>
                <a:latin typeface="+mn-ea"/>
                <a:ea typeface="+mn-ea"/>
                <a:cs typeface="+mn-cs"/>
              </a:rPr>
              <a:t>为了实现关节的平稳运动，每个关节的轨迹函数</a:t>
            </a:r>
            <a:r>
              <a:rPr kumimoji="0" lang="el-GR" altLang="zh-CN" sz="2600" b="0" i="1"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θ</a:t>
            </a:r>
            <a:r>
              <a:rPr kumimoji="0" lang="en-US" altLang="zh-CN" sz="26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(t)</a:t>
            </a:r>
            <a:r>
              <a:rPr kumimoji="0" lang="zh-CN" altLang="en-US" sz="2600" b="0" i="0" u="none" strike="noStrike" kern="1200" cap="none" spc="0" normalizeH="0" baseline="0" noProof="0" dirty="0">
                <a:ln>
                  <a:noFill/>
                </a:ln>
                <a:solidFill>
                  <a:schemeClr val="dk1"/>
                </a:solidFill>
                <a:effectLst/>
                <a:uLnTx/>
                <a:uFillTx/>
                <a:latin typeface="+mn-ea"/>
                <a:ea typeface="+mn-ea"/>
                <a:cs typeface="+mn-cs"/>
              </a:rPr>
              <a:t>至少需要满足四个约束条件：</a:t>
            </a:r>
            <a:r>
              <a:rPr kumimoji="0" lang="zh-CN" altLang="en-US" sz="2600" b="1" i="0" u="none" strike="noStrike" kern="1200" cap="none" spc="0" normalizeH="0" baseline="0" noProof="0" dirty="0">
                <a:ln>
                  <a:noFill/>
                </a:ln>
                <a:solidFill>
                  <a:srgbClr val="FF0066"/>
                </a:solidFill>
                <a:effectLst/>
                <a:uLnTx/>
                <a:uFillTx/>
                <a:latin typeface="+mn-ea"/>
                <a:ea typeface="+mn-ea"/>
                <a:cs typeface="+mn-cs"/>
              </a:rPr>
              <a:t>两端点位置约束</a:t>
            </a:r>
            <a:r>
              <a:rPr kumimoji="0" lang="zh-CN" altLang="en-US" sz="2600" b="0" i="0" u="none" strike="noStrike" kern="1200" cap="none" spc="0" normalizeH="0" baseline="0" noProof="0" dirty="0">
                <a:ln>
                  <a:noFill/>
                </a:ln>
                <a:solidFill>
                  <a:schemeClr val="dk1"/>
                </a:solidFill>
                <a:effectLst/>
                <a:uLnTx/>
                <a:uFillTx/>
                <a:latin typeface="+mn-ea"/>
                <a:ea typeface="+mn-ea"/>
                <a:cs typeface="+mn-cs"/>
              </a:rPr>
              <a:t>和</a:t>
            </a:r>
            <a:r>
              <a:rPr kumimoji="0" lang="zh-CN" altLang="en-US" sz="2600" b="1" i="0" u="none" strike="noStrike" kern="1200" cap="none" spc="0" normalizeH="0" baseline="0" noProof="0" dirty="0">
                <a:ln>
                  <a:noFill/>
                </a:ln>
                <a:solidFill>
                  <a:srgbClr val="FF0066"/>
                </a:solidFill>
                <a:effectLst/>
                <a:uLnTx/>
                <a:uFillTx/>
                <a:latin typeface="+mn-ea"/>
                <a:ea typeface="+mn-ea"/>
                <a:cs typeface="+mn-cs"/>
              </a:rPr>
              <a:t>两端点速度约束</a:t>
            </a:r>
            <a:r>
              <a:rPr kumimoji="0" lang="zh-CN" altLang="en-US" sz="2600" b="0" i="0" u="none" strike="noStrike" kern="1200" cap="none" spc="0" normalizeH="0" baseline="0" noProof="0" dirty="0">
                <a:ln>
                  <a:noFill/>
                </a:ln>
                <a:solidFill>
                  <a:schemeClr val="dk1"/>
                </a:solidFill>
                <a:effectLst/>
                <a:uLnTx/>
                <a:uFillTx/>
                <a:latin typeface="+mn-ea"/>
                <a:ea typeface="+mn-ea"/>
                <a:cs typeface="+mn-cs"/>
              </a:rPr>
              <a:t>。 </a:t>
            </a:r>
            <a:endParaRPr kumimoji="0" lang="zh-CN" altLang="en-US" sz="2600" b="0" i="0" u="none" strike="noStrike" kern="1200" cap="none" spc="0" normalizeH="0" baseline="0" noProof="0" dirty="0">
              <a:ln>
                <a:noFill/>
              </a:ln>
              <a:solidFill>
                <a:schemeClr val="dk1"/>
              </a:solidFill>
              <a:effectLst/>
              <a:uLnTx/>
              <a:uFillTx/>
              <a:latin typeface="+mn-ea"/>
              <a:ea typeface="+mn-ea"/>
              <a:cs typeface="+mn-cs"/>
            </a:endParaRPr>
          </a:p>
        </p:txBody>
      </p:sp>
      <p:sp>
        <p:nvSpPr>
          <p:cNvPr id="11" name="矩形 10"/>
          <p:cNvSpPr>
            <a:spLocks noChangeArrowheads="1"/>
          </p:cNvSpPr>
          <p:nvPr/>
        </p:nvSpPr>
        <p:spPr bwMode="auto">
          <a:xfrm>
            <a:off x="785786" y="357159"/>
            <a:ext cx="4362278"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7.2.1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三次多项式插值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7169"/>
          <p:cNvSpPr/>
          <p:nvPr/>
        </p:nvSpPr>
        <p:spPr>
          <a:xfrm>
            <a:off x="719138" y="748348"/>
            <a:ext cx="7488238" cy="2731770"/>
          </a:xfrm>
          <a:prstGeom prst="rect">
            <a:avLst/>
          </a:prstGeom>
          <a:noFill/>
          <a:ln w="9525">
            <a:noFill/>
          </a:ln>
        </p:spPr>
        <p:txBody>
          <a:bodyPr>
            <a:spAutoFit/>
          </a:bodyPr>
          <a:lstStyle/>
          <a:p>
            <a:pPr marL="0" marR="0" lvl="0" indent="0" algn="l" defTabSz="914400" rtl="0" eaLnBrk="0" fontAlgn="base" latinLnBrk="0" hangingPunct="0">
              <a:lnSpc>
                <a:spcPct val="115000"/>
              </a:lnSpc>
              <a:spcBef>
                <a:spcPct val="0"/>
              </a:spcBef>
              <a:spcAft>
                <a:spcPct val="0"/>
              </a:spcAft>
              <a:buClr>
                <a:srgbClr val="000000"/>
              </a:buClr>
              <a:buSzTx/>
              <a:buFont typeface="Arial" panose="020B0604020202020204" pitchFamily="34" charset="0"/>
              <a:buNone/>
              <a:defRPr/>
            </a:pPr>
            <a:endParaRPr kumimoji="0" lang="zh-CN" altLang="en-US" sz="2400" b="0" i="0" u="none" strike="noStrike" kern="1200" cap="none" spc="0" normalizeH="0" baseline="0" noProof="1">
              <a:ln>
                <a:noFill/>
              </a:ln>
              <a:solidFill>
                <a:srgbClr val="FF66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defRPr/>
            </a:pPr>
            <a:r>
              <a:rPr kumimoji="0" lang="zh-CN" altLang="en-US" sz="24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ea"/>
              </a:rPr>
              <a:t>   </a:t>
            </a:r>
            <a:r>
              <a:rPr kumimoji="0" lang="zh-CN" altLang="en-US"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考虑机械手末端在一定时间内从</a:t>
            </a:r>
            <a:r>
              <a:rPr kumimoji="0" lang="zh-CN" altLang="en-US" sz="2400" b="0" i="0" u="none" strike="noStrike" kern="1200" cap="none" spc="0" normalizeH="0" baseline="0" noProof="1">
                <a:ln>
                  <a:noFill/>
                </a:ln>
                <a:solidFill>
                  <a:srgbClr val="3333CC"/>
                </a:solidFill>
                <a:effectLst/>
                <a:uLnTx/>
                <a:uFillTx/>
                <a:latin typeface="华文楷体" panose="02010600040101010101" pitchFamily="2" charset="-122"/>
                <a:ea typeface="华文楷体" panose="02010600040101010101" pitchFamily="2" charset="-122"/>
                <a:cs typeface="+mn-ea"/>
              </a:rPr>
              <a:t>初始位置和方位</a:t>
            </a:r>
            <a:r>
              <a:rPr kumimoji="0" lang="zh-CN" altLang="en-US"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移动到</a:t>
            </a:r>
            <a:r>
              <a:rPr kumimoji="0" lang="zh-CN" altLang="en-US" sz="2400" b="0" i="0" u="none" strike="noStrike" kern="1200" cap="none" spc="0" normalizeH="0" baseline="0" noProof="1">
                <a:ln>
                  <a:noFill/>
                </a:ln>
                <a:solidFill>
                  <a:srgbClr val="3333CC"/>
                </a:solidFill>
                <a:effectLst/>
                <a:uLnTx/>
                <a:uFillTx/>
                <a:latin typeface="华文楷体" panose="02010600040101010101" pitchFamily="2" charset="-122"/>
                <a:ea typeface="华文楷体" panose="02010600040101010101" pitchFamily="2" charset="-122"/>
                <a:cs typeface="+mn-ea"/>
              </a:rPr>
              <a:t>目标位置和方位</a:t>
            </a:r>
            <a:r>
              <a:rPr kumimoji="0" lang="zh-CN" altLang="en-US"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的问题。利用逆运动学计算，可以首先求出一组起始和终点的关节位置。现在的问题是求出一组通过起点和终点的</a:t>
            </a:r>
            <a:r>
              <a:rPr kumimoji="0" lang="zh-CN" altLang="en-US" sz="2400" b="0" i="0" u="sng" strike="noStrike" kern="1200" cap="none" spc="0" normalizeH="0" baseline="0" noProof="1">
                <a:ln>
                  <a:noFill/>
                </a:ln>
                <a:solidFill>
                  <a:srgbClr val="FF0000"/>
                </a:solidFill>
                <a:effectLst>
                  <a:outerShdw blurRad="38100" dist="38100" dir="2700000">
                    <a:srgbClr val="C0C0C0"/>
                  </a:outerShdw>
                </a:effectLst>
                <a:uLnTx/>
                <a:uFillTx/>
                <a:latin typeface="华文楷体" panose="02010600040101010101" pitchFamily="2" charset="-122"/>
                <a:ea typeface="华文楷体" panose="02010600040101010101" pitchFamily="2" charset="-122"/>
                <a:cs typeface="+mn-ea"/>
              </a:rPr>
              <a:t>光滑函数</a:t>
            </a:r>
            <a:r>
              <a:rPr kumimoji="0" lang="zh-CN" altLang="en-US"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。由初始位置运动到目标位置的光滑函数可以有许多条，如下图所示：</a:t>
            </a:r>
            <a:endParaRPr kumimoji="0" lang="zh-CN" altLang="en-US"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
        <p:nvSpPr>
          <p:cNvPr id="37891"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11" name="矩形 10"/>
          <p:cNvSpPr>
            <a:spLocks noChangeArrowheads="1"/>
          </p:cNvSpPr>
          <p:nvPr/>
        </p:nvSpPr>
        <p:spPr bwMode="auto">
          <a:xfrm>
            <a:off x="785786" y="357160"/>
            <a:ext cx="4074246"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7.2.1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三次多项式插值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graphicFrame>
        <p:nvGraphicFramePr>
          <p:cNvPr id="37895" name="对象 1"/>
          <p:cNvGraphicFramePr/>
          <p:nvPr/>
        </p:nvGraphicFramePr>
        <p:xfrm>
          <a:off x="2483485" y="3213100"/>
          <a:ext cx="4171950" cy="2748915"/>
        </p:xfrm>
        <a:graphic>
          <a:graphicData uri="http://schemas.openxmlformats.org/presentationml/2006/ole">
            <mc:AlternateContent xmlns:mc="http://schemas.openxmlformats.org/markup-compatibility/2006">
              <mc:Choice xmlns:v="urn:schemas-microsoft-com:vml" Requires="v">
                <p:oleObj spid="_x0000_s6147" name="" r:id="rId1" imgW="2838450" imgH="1962150" progId="Paint.Picture">
                  <p:embed/>
                </p:oleObj>
              </mc:Choice>
              <mc:Fallback>
                <p:oleObj name="" r:id="rId1" imgW="2838450" imgH="1962150" progId="Paint.Picture">
                  <p:embed/>
                  <p:pic>
                    <p:nvPicPr>
                      <p:cNvPr id="0" name="图片 3081"/>
                      <p:cNvPicPr/>
                      <p:nvPr/>
                    </p:nvPicPr>
                    <p:blipFill>
                      <a:blip r:embed="rId2"/>
                      <a:stretch>
                        <a:fillRect/>
                      </a:stretch>
                    </p:blipFill>
                    <p:spPr>
                      <a:xfrm>
                        <a:off x="2483485" y="3213100"/>
                        <a:ext cx="4171950" cy="2748915"/>
                      </a:xfrm>
                      <a:prstGeom prst="rect">
                        <a:avLst/>
                      </a:prstGeom>
                      <a:noFill/>
                      <a:ln w="38100">
                        <a:noFill/>
                        <a:miter/>
                      </a:ln>
                    </p:spPr>
                  </p:pic>
                </p:oleObj>
              </mc:Fallback>
            </mc:AlternateContent>
          </a:graphicData>
        </a:graphic>
      </p:graphicFrame>
      <p:sp>
        <p:nvSpPr>
          <p:cNvPr id="37896" name="文本框 3"/>
          <p:cNvSpPr txBox="1"/>
          <p:nvPr/>
        </p:nvSpPr>
        <p:spPr>
          <a:xfrm>
            <a:off x="2771775" y="6092508"/>
            <a:ext cx="3883025" cy="366712"/>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1800" dirty="0">
                <a:ea typeface="宋体" panose="02010600030101010101" pitchFamily="2" charset="-122"/>
              </a:rPr>
              <a:t>图7.</a:t>
            </a:r>
            <a:r>
              <a:rPr lang="en-US" altLang="zh-CN" sz="1800" dirty="0">
                <a:ea typeface="宋体" panose="02010600030101010101" pitchFamily="2" charset="-122"/>
              </a:rPr>
              <a:t>3</a:t>
            </a:r>
            <a:r>
              <a:rPr lang="zh-CN" altLang="en-US" sz="1800" dirty="0">
                <a:ea typeface="宋体" panose="02010600030101010101" pitchFamily="2" charset="-122"/>
              </a:rPr>
              <a:t> 单个关节的不同轨迹曲线</a:t>
            </a:r>
            <a:endParaRPr lang="zh-CN" altLang="en-US" sz="1800" dirty="0">
              <a:ea typeface="宋体" panose="02010600030101010101" pitchFamily="2" charset="-122"/>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p:bldP spid="3789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8193"/>
          <p:cNvSpPr/>
          <p:nvPr/>
        </p:nvSpPr>
        <p:spPr>
          <a:xfrm>
            <a:off x="684213" y="1085850"/>
            <a:ext cx="4679950" cy="396875"/>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dirty="0">
                <a:solidFill>
                  <a:srgbClr val="C00000"/>
                </a:solidFill>
                <a:ea typeface="黑体" panose="02010609060101010101" pitchFamily="49" charset="-122"/>
              </a:rPr>
              <a:t>显然，这些光滑函数必须满足以下条件</a:t>
            </a:r>
            <a:r>
              <a:rPr lang="zh-CN" altLang="en-US" sz="1400" dirty="0">
                <a:solidFill>
                  <a:srgbClr val="C00000"/>
                </a:solidFill>
                <a:ea typeface="黑体" panose="02010609060101010101" pitchFamily="49" charset="-122"/>
              </a:rPr>
              <a:t>：</a:t>
            </a:r>
            <a:endParaRPr lang="zh-CN" altLang="en-US" sz="1400" dirty="0">
              <a:solidFill>
                <a:srgbClr val="C00000"/>
              </a:solidFill>
              <a:ea typeface="黑体" panose="02010609060101010101" pitchFamily="49" charset="-122"/>
            </a:endParaRPr>
          </a:p>
        </p:txBody>
      </p:sp>
      <p:sp>
        <p:nvSpPr>
          <p:cNvPr id="38915" name="矩形 8194"/>
          <p:cNvSpPr/>
          <p:nvPr/>
        </p:nvSpPr>
        <p:spPr>
          <a:xfrm>
            <a:off x="684213" y="2420938"/>
            <a:ext cx="5032375" cy="396875"/>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b="1" dirty="0">
                <a:ea typeface="宋体" panose="02010600030101010101" pitchFamily="2" charset="-122"/>
              </a:rPr>
              <a:t>同时若要求在起点和终点的速度为零，即：</a:t>
            </a:r>
            <a:endParaRPr lang="zh-CN" altLang="en-US" sz="2000" b="1" dirty="0">
              <a:ea typeface="宋体" panose="02010600030101010101" pitchFamily="2" charset="-122"/>
            </a:endParaRPr>
          </a:p>
        </p:txBody>
      </p:sp>
      <p:sp>
        <p:nvSpPr>
          <p:cNvPr id="38916" name="矩形 8195"/>
          <p:cNvSpPr/>
          <p:nvPr/>
        </p:nvSpPr>
        <p:spPr>
          <a:xfrm>
            <a:off x="684213" y="4184650"/>
            <a:ext cx="4017962" cy="396875"/>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b="1" dirty="0">
                <a:ea typeface="宋体" panose="02010600030101010101" pitchFamily="2" charset="-122"/>
              </a:rPr>
              <a:t>那么可以选择如下的三次多项式：</a:t>
            </a:r>
            <a:endParaRPr lang="zh-CN" altLang="en-US" sz="2000" b="1" dirty="0">
              <a:ea typeface="宋体" panose="02010600030101010101" pitchFamily="2" charset="-122"/>
            </a:endParaRPr>
          </a:p>
        </p:txBody>
      </p:sp>
      <p:sp>
        <p:nvSpPr>
          <p:cNvPr id="38917" name="矩形 8196"/>
          <p:cNvSpPr/>
          <p:nvPr/>
        </p:nvSpPr>
        <p:spPr>
          <a:xfrm>
            <a:off x="684213" y="5229225"/>
            <a:ext cx="7632700" cy="822325"/>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nSpc>
                <a:spcPct val="120000"/>
              </a:lnSpc>
              <a:spcBef>
                <a:spcPct val="0"/>
              </a:spcBef>
              <a:buNone/>
            </a:pPr>
            <a:r>
              <a:rPr lang="zh-CN" altLang="en-US" sz="2000" b="1" dirty="0">
                <a:ea typeface="宋体" panose="02010600030101010101" pitchFamily="2" charset="-122"/>
              </a:rPr>
              <a:t>     作为所要求的光滑函数。式</a:t>
            </a:r>
            <a:r>
              <a:rPr lang="en-US" altLang="zh-CN" sz="2000" b="1" dirty="0">
                <a:ea typeface="宋体" panose="02010600030101010101" pitchFamily="2" charset="-122"/>
              </a:rPr>
              <a:t>7-3</a:t>
            </a:r>
            <a:r>
              <a:rPr lang="zh-CN" altLang="en-US" sz="2000" b="1" dirty="0">
                <a:ea typeface="宋体" panose="02010600030101010101" pitchFamily="2" charset="-122"/>
              </a:rPr>
              <a:t>中有</a:t>
            </a:r>
            <a:r>
              <a:rPr lang="en-US" altLang="zh-CN" sz="2000" b="1" dirty="0">
                <a:ea typeface="宋体" panose="02010600030101010101" pitchFamily="2" charset="-122"/>
              </a:rPr>
              <a:t>4</a:t>
            </a:r>
            <a:r>
              <a:rPr lang="zh-CN" altLang="en-US" sz="2000" b="1" dirty="0">
                <a:ea typeface="宋体" panose="02010600030101010101" pitchFamily="2" charset="-122"/>
              </a:rPr>
              <a:t>个待定系数，而该式需满足式</a:t>
            </a:r>
            <a:r>
              <a:rPr lang="en-US" altLang="zh-CN" sz="2000" b="1" dirty="0">
                <a:ea typeface="宋体" panose="02010600030101010101" pitchFamily="2" charset="-122"/>
              </a:rPr>
              <a:t>7-1</a:t>
            </a:r>
            <a:r>
              <a:rPr lang="zh-CN" altLang="en-US" sz="2000" b="1" dirty="0">
                <a:ea typeface="宋体" panose="02010600030101010101" pitchFamily="2" charset="-122"/>
              </a:rPr>
              <a:t>和</a:t>
            </a:r>
            <a:r>
              <a:rPr lang="en-US" altLang="zh-CN" sz="2000" b="1" dirty="0">
                <a:ea typeface="宋体" panose="02010600030101010101" pitchFamily="2" charset="-122"/>
              </a:rPr>
              <a:t>7-2</a:t>
            </a:r>
            <a:r>
              <a:rPr lang="zh-CN" altLang="en-US" sz="2000" b="1" dirty="0">
                <a:ea typeface="宋体" panose="02010600030101010101" pitchFamily="2" charset="-122"/>
              </a:rPr>
              <a:t>的</a:t>
            </a:r>
            <a:r>
              <a:rPr lang="en-US" altLang="zh-CN" sz="2000" b="1" dirty="0">
                <a:ea typeface="宋体" panose="02010600030101010101" pitchFamily="2" charset="-122"/>
              </a:rPr>
              <a:t>4</a:t>
            </a:r>
            <a:r>
              <a:rPr lang="zh-CN" altLang="en-US" sz="2000" b="1" dirty="0">
                <a:ea typeface="宋体" panose="02010600030101010101" pitchFamily="2" charset="-122"/>
              </a:rPr>
              <a:t>个约束条件，因此可以唯一地解出这些系数：</a:t>
            </a:r>
            <a:endParaRPr lang="zh-CN" altLang="en-US" sz="2000" b="1" dirty="0">
              <a:ea typeface="宋体" panose="02010600030101010101" pitchFamily="2" charset="-122"/>
            </a:endParaRPr>
          </a:p>
        </p:txBody>
      </p:sp>
      <p:sp>
        <p:nvSpPr>
          <p:cNvPr id="38918" name="矩形 8197"/>
          <p:cNvSpPr/>
          <p:nvPr/>
        </p:nvSpPr>
        <p:spPr>
          <a:xfrm>
            <a:off x="6607175" y="4687888"/>
            <a:ext cx="1798638" cy="396875"/>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b="1" dirty="0">
                <a:ea typeface="PMingLiU" pitchFamily="2" charset="-120"/>
              </a:rPr>
              <a:t>（</a:t>
            </a:r>
            <a:r>
              <a:rPr lang="en-US" altLang="zh-CN" sz="2000" b="1" dirty="0">
                <a:ea typeface="PMingLiU" pitchFamily="2" charset="-120"/>
              </a:rPr>
              <a:t>7-3</a:t>
            </a:r>
            <a:r>
              <a:rPr lang="zh-CN" altLang="en-US" sz="2000" b="1" dirty="0">
                <a:ea typeface="PMingLiU" pitchFamily="2" charset="-120"/>
              </a:rPr>
              <a:t>）</a:t>
            </a:r>
            <a:endParaRPr lang="zh-CN" altLang="en-US" sz="2000" b="1" dirty="0">
              <a:ea typeface="PMingLiU" pitchFamily="2" charset="-120"/>
            </a:endParaRPr>
          </a:p>
        </p:txBody>
      </p:sp>
      <p:sp>
        <p:nvSpPr>
          <p:cNvPr id="38919" name="矩形 8198"/>
          <p:cNvSpPr/>
          <p:nvPr/>
        </p:nvSpPr>
        <p:spPr>
          <a:xfrm>
            <a:off x="6588125" y="3200400"/>
            <a:ext cx="1798638" cy="396875"/>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b="1" dirty="0">
                <a:ea typeface="PMingLiU" pitchFamily="2" charset="-120"/>
              </a:rPr>
              <a:t>（</a:t>
            </a:r>
            <a:r>
              <a:rPr lang="en-US" altLang="zh-CN" sz="2000" b="1" dirty="0">
                <a:ea typeface="PMingLiU" pitchFamily="2" charset="-120"/>
              </a:rPr>
              <a:t>7-2</a:t>
            </a:r>
            <a:r>
              <a:rPr lang="zh-CN" altLang="en-US" sz="2000" b="1" dirty="0">
                <a:ea typeface="PMingLiU" pitchFamily="2" charset="-120"/>
              </a:rPr>
              <a:t>）</a:t>
            </a:r>
            <a:endParaRPr lang="zh-CN" altLang="en-US" sz="2000" b="1" dirty="0">
              <a:ea typeface="PMingLiU" pitchFamily="2" charset="-120"/>
            </a:endParaRPr>
          </a:p>
        </p:txBody>
      </p:sp>
      <p:sp>
        <p:nvSpPr>
          <p:cNvPr id="38920" name="矩形 8199"/>
          <p:cNvSpPr/>
          <p:nvPr/>
        </p:nvSpPr>
        <p:spPr>
          <a:xfrm>
            <a:off x="6661150" y="1773238"/>
            <a:ext cx="1798638" cy="396875"/>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b="1" dirty="0">
                <a:ea typeface="PMingLiU" pitchFamily="2" charset="-120"/>
              </a:rPr>
              <a:t>（</a:t>
            </a:r>
            <a:r>
              <a:rPr lang="en-US" altLang="zh-CN" sz="2000" b="1" dirty="0">
                <a:ea typeface="PMingLiU" pitchFamily="2" charset="-120"/>
              </a:rPr>
              <a:t>7-1</a:t>
            </a:r>
            <a:r>
              <a:rPr lang="zh-CN" altLang="en-US" sz="2000" b="1" dirty="0">
                <a:ea typeface="PMingLiU" pitchFamily="2" charset="-120"/>
              </a:rPr>
              <a:t>）</a:t>
            </a:r>
            <a:endParaRPr lang="zh-CN" altLang="en-US" sz="2000" b="1" dirty="0">
              <a:ea typeface="PMingLiU" pitchFamily="2" charset="-120"/>
            </a:endParaRPr>
          </a:p>
        </p:txBody>
      </p:sp>
      <p:sp>
        <p:nvSpPr>
          <p:cNvPr id="38921" name="文本框 8204"/>
          <p:cNvSpPr txBox="1"/>
          <p:nvPr/>
        </p:nvSpPr>
        <p:spPr>
          <a:xfrm>
            <a:off x="3132138" y="1701800"/>
            <a:ext cx="3382962" cy="639763"/>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50000"/>
              </a:spcBef>
              <a:buNone/>
            </a:pPr>
            <a:r>
              <a:rPr lang="zh-CN" altLang="en-US" sz="1800" b="1" dirty="0">
                <a:solidFill>
                  <a:srgbClr val="0000FF"/>
                </a:solidFill>
                <a:latin typeface="Times New Roman" panose="02020603050405020304" pitchFamily="18" charset="0"/>
                <a:ea typeface="PMingLiU" pitchFamily="2" charset="-120"/>
              </a:rPr>
              <a:t>满足起点和终点的关节角度约束</a:t>
            </a:r>
            <a:endParaRPr lang="zh-CN" altLang="en-US" sz="1800" b="1" dirty="0">
              <a:solidFill>
                <a:srgbClr val="0000FF"/>
              </a:solidFill>
              <a:latin typeface="Times New Roman" panose="02020603050405020304" pitchFamily="18" charset="0"/>
              <a:ea typeface="PMingLiU" pitchFamily="2" charset="-120"/>
            </a:endParaRPr>
          </a:p>
          <a:p>
            <a:pPr marL="0" lvl="0" indent="0" eaLnBrk="1" hangingPunct="1">
              <a:spcBef>
                <a:spcPct val="0"/>
              </a:spcBef>
              <a:buNone/>
            </a:pPr>
            <a:endParaRPr lang="zh-CN" altLang="en-US" sz="1800" b="1" dirty="0">
              <a:solidFill>
                <a:srgbClr val="0000FF"/>
              </a:solidFill>
              <a:latin typeface="Times New Roman" panose="02020603050405020304" pitchFamily="18" charset="0"/>
              <a:ea typeface="PMingLiU" pitchFamily="2" charset="-120"/>
            </a:endParaRPr>
          </a:p>
        </p:txBody>
      </p:sp>
      <p:sp>
        <p:nvSpPr>
          <p:cNvPr id="38922" name="文本框 8205"/>
          <p:cNvSpPr txBox="1"/>
          <p:nvPr/>
        </p:nvSpPr>
        <p:spPr>
          <a:xfrm>
            <a:off x="3203575" y="3213100"/>
            <a:ext cx="3530600" cy="646113"/>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50000"/>
              </a:spcBef>
              <a:buNone/>
            </a:pPr>
            <a:r>
              <a:rPr lang="zh-CN" altLang="en-US" sz="1800" b="1" dirty="0">
                <a:solidFill>
                  <a:srgbClr val="0000FF"/>
                </a:solidFill>
                <a:latin typeface="Times New Roman" panose="02020603050405020304" pitchFamily="18" charset="0"/>
                <a:ea typeface="PMingLiU" pitchFamily="2" charset="-120"/>
              </a:rPr>
              <a:t>满足起点和终点的关节速度约束</a:t>
            </a:r>
            <a:endParaRPr lang="zh-CN" altLang="en-US" sz="1800" b="1" dirty="0">
              <a:solidFill>
                <a:srgbClr val="0000FF"/>
              </a:solidFill>
              <a:latin typeface="Times New Roman" panose="02020603050405020304" pitchFamily="18" charset="0"/>
              <a:ea typeface="PMingLiU" pitchFamily="2" charset="-120"/>
            </a:endParaRPr>
          </a:p>
          <a:p>
            <a:pPr marL="0" lvl="0" indent="0" eaLnBrk="1" hangingPunct="1">
              <a:spcBef>
                <a:spcPct val="0"/>
              </a:spcBef>
              <a:buNone/>
            </a:pPr>
            <a:endParaRPr lang="zh-CN" altLang="en-US" sz="1800" dirty="0">
              <a:solidFill>
                <a:schemeClr val="hlink"/>
              </a:solidFill>
              <a:ea typeface="宋体" panose="02010600030101010101" pitchFamily="2" charset="-122"/>
            </a:endParaRPr>
          </a:p>
        </p:txBody>
      </p:sp>
      <p:sp>
        <p:nvSpPr>
          <p:cNvPr id="38923" name="灯片编号占位符 1"/>
          <p:cNvSpPr txBox="1">
            <a:spLocks noGrp="1"/>
          </p:cNvSpPr>
          <p:nvPr>
            <p:ph type="sldNum" sz="quarter" idx="14"/>
          </p:nvPr>
        </p:nvSpPr>
        <p:spPr/>
        <p:txBody>
          <a:bodyPr lIns="91436" tIns="45718" rIns="91436" bIns="45718"/>
          <a:lstStyle/>
          <a:p>
            <a:pPr marL="0" indent="0" eaLnBrk="1" hangingPunct="1">
              <a:spcBef>
                <a:spcPct val="0"/>
              </a:spcBef>
              <a:buNone/>
            </a:pPr>
            <a:fld id="{9A0DB2DC-4C9A-4742-B13C-FB6460FD3503}" type="slidenum">
              <a:rPr lang="da-DK" altLang="en-US" dirty="0">
                <a:latin typeface="+mn-lt"/>
                <a:ea typeface="宋体" panose="02010600030101010101" pitchFamily="2" charset="-122"/>
                <a:cs typeface="+mn-cs"/>
              </a:rPr>
            </a:fld>
            <a:endParaRPr lang="da-DK" altLang="en-US" dirty="0">
              <a:latin typeface="+mn-lt"/>
              <a:ea typeface="宋体" panose="02010600030101010101" pitchFamily="2" charset="-122"/>
              <a:cs typeface="+mn-cs"/>
            </a:endParaRPr>
          </a:p>
        </p:txBody>
      </p:sp>
      <p:sp>
        <p:nvSpPr>
          <p:cNvPr id="6" name="矩形 5"/>
          <p:cNvSpPr>
            <a:spLocks noChangeArrowheads="1"/>
          </p:cNvSpPr>
          <p:nvPr/>
        </p:nvSpPr>
        <p:spPr bwMode="auto">
          <a:xfrm>
            <a:off x="6572232" y="457122"/>
            <a:ext cx="2571768" cy="40011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zh-CN" altLang="en-US" sz="20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关节空间的轨迹规划</a:t>
            </a:r>
            <a:endParaRPr kumimoji="0" lang="zh-CN" altLang="en-US" sz="20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3" name="矩形 2"/>
          <p:cNvSpPr>
            <a:spLocks noChangeArrowheads="1"/>
          </p:cNvSpPr>
          <p:nvPr/>
        </p:nvSpPr>
        <p:spPr bwMode="auto">
          <a:xfrm>
            <a:off x="785786" y="357160"/>
            <a:ext cx="4002238"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7.2.1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三次多项式插值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4" name="文本框 3"/>
          <p:cNvSpPr txBox="1">
            <a:spLocks noRot="1" noChangeAspect="1" noMove="1" noResize="1" noEditPoints="1" noAdjustHandles="1" noChangeArrowheads="1" noChangeShapeType="1" noTextEdit="1"/>
          </p:cNvSpPr>
          <p:nvPr/>
        </p:nvSpPr>
        <p:spPr>
          <a:xfrm>
            <a:off x="1434237" y="3033713"/>
            <a:ext cx="1267526" cy="709361"/>
          </a:xfrm>
          <a:prstGeom prst="rect">
            <a:avLst/>
          </a:prstGeom>
          <a:blipFill>
            <a:blip r:embed="rId1"/>
            <a:stretch>
              <a:fillRect/>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19" name="文本框 18"/>
          <p:cNvSpPr txBox="1">
            <a:spLocks noRot="1" noChangeAspect="1" noMove="1" noResize="1" noEditPoints="1" noAdjustHandles="1" noChangeArrowheads="1" noChangeShapeType="1" noTextEdit="1"/>
          </p:cNvSpPr>
          <p:nvPr/>
        </p:nvSpPr>
        <p:spPr>
          <a:xfrm>
            <a:off x="1317603" y="1534496"/>
            <a:ext cx="1372427" cy="686535"/>
          </a:xfrm>
          <a:prstGeom prst="rect">
            <a:avLst/>
          </a:prstGeom>
          <a:blipFill>
            <a:blip r:embed="rId2"/>
            <a:stretch>
              <a:fillRect/>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8" name="文本框 7"/>
          <p:cNvSpPr txBox="1">
            <a:spLocks noRot="1" noChangeAspect="1" noMove="1" noResize="1" noEditPoints="1" noAdjustHandles="1" noChangeArrowheads="1" noChangeShapeType="1" noTextEdit="1"/>
          </p:cNvSpPr>
          <p:nvPr/>
        </p:nvSpPr>
        <p:spPr>
          <a:xfrm>
            <a:off x="2460860" y="4698010"/>
            <a:ext cx="4092340" cy="369332"/>
          </a:xfrm>
          <a:prstGeom prst="rect">
            <a:avLst/>
          </a:prstGeom>
          <a:blipFill>
            <a:blip r:embed="rId3"/>
            <a:stretch>
              <a:fillRect l="-1192" b="-18333"/>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9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8" grpId="0" animBg="1"/>
      <p:bldP spid="38918" grpId="0"/>
      <p:bldP spid="38916" grpId="1"/>
      <p:bldP spid="8" grpId="1" animBg="1"/>
      <p:bldP spid="38918" grpId="1"/>
      <p:bldP spid="38917" grpId="0"/>
      <p:bldP spid="3891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a:spLocks noChangeArrowheads="1"/>
          </p:cNvSpPr>
          <p:nvPr/>
        </p:nvSpPr>
        <p:spPr bwMode="auto">
          <a:xfrm>
            <a:off x="766202" y="2348880"/>
            <a:ext cx="7929618" cy="492443"/>
          </a:xfrm>
          <a:prstGeom prst="rect">
            <a:avLst/>
          </a:prstGeom>
          <a:scene3d>
            <a:camera prst="orthographicFront"/>
            <a:lightRig rig="threePt" dir="t"/>
          </a:scene3d>
          <a:sp3d>
            <a:bevelT w="165100" prst="coolSlant"/>
          </a:sp3d>
        </p:spPr>
        <p:style>
          <a:lnRef idx="1">
            <a:schemeClr val="accent3"/>
          </a:lnRef>
          <a:fillRef idx="2">
            <a:schemeClr val="accent3"/>
          </a:fillRef>
          <a:effectRef idx="1">
            <a:schemeClr val="accent3"/>
          </a:effectRef>
          <a:fontRef idx="minor">
            <a:schemeClr val="dk1"/>
          </a:fontRef>
        </p:style>
        <p:txBody>
          <a:bodyPr>
            <a:spAutoFit/>
          </a:bodyPr>
          <a:lstStyle/>
          <a:p>
            <a:pPr marL="0" marR="0" lvl="0" indent="357505" algn="l" defTabSz="914400" rtl="0" eaLnBrk="1" fontAlgn="base" latinLnBrk="0" hangingPunct="1">
              <a:lnSpc>
                <a:spcPct val="100000"/>
              </a:lnSpc>
              <a:spcBef>
                <a:spcPct val="0"/>
              </a:spcBef>
              <a:spcAft>
                <a:spcPct val="0"/>
              </a:spcAft>
              <a:buClr>
                <a:srgbClr val="00B050"/>
              </a:buClr>
              <a:buSzTx/>
              <a:buFontTx/>
              <a:buNone/>
              <a:defRPr/>
            </a:pPr>
            <a:r>
              <a:rPr kumimoji="0" lang="zh-CN" altLang="en-US" sz="26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利用约束条件确定三次多项式系数，有下列方程组：</a:t>
            </a:r>
            <a:endParaRPr kumimoji="0" lang="zh-CN" altLang="en-US" sz="26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endParaRPr>
          </a:p>
        </p:txBody>
      </p:sp>
      <p:sp>
        <p:nvSpPr>
          <p:cNvPr id="2" name="矩形 1"/>
          <p:cNvSpPr>
            <a:spLocks noChangeArrowheads="1"/>
          </p:cNvSpPr>
          <p:nvPr/>
        </p:nvSpPr>
        <p:spPr bwMode="auto">
          <a:xfrm>
            <a:off x="785786" y="357160"/>
            <a:ext cx="3786214"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7.2.1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三次多项式插值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39944" name="矩形 8197"/>
          <p:cNvSpPr/>
          <p:nvPr/>
        </p:nvSpPr>
        <p:spPr>
          <a:xfrm>
            <a:off x="6950075" y="3613150"/>
            <a:ext cx="1798638" cy="395288"/>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b="1" dirty="0">
                <a:ea typeface="PMingLiU" pitchFamily="2" charset="-120"/>
              </a:rPr>
              <a:t>（</a:t>
            </a:r>
            <a:r>
              <a:rPr lang="en-US" altLang="zh-CN" sz="2000" b="1" dirty="0">
                <a:ea typeface="PMingLiU" pitchFamily="2" charset="-120"/>
              </a:rPr>
              <a:t>7-4</a:t>
            </a:r>
            <a:r>
              <a:rPr lang="zh-CN" altLang="en-US" sz="2000" b="1" dirty="0">
                <a:ea typeface="PMingLiU" pitchFamily="2" charset="-120"/>
              </a:rPr>
              <a:t>）</a:t>
            </a:r>
            <a:endParaRPr lang="zh-CN" altLang="en-US" sz="2000" b="1" dirty="0">
              <a:ea typeface="PMingLiU" pitchFamily="2" charset="-120"/>
            </a:endParaRPr>
          </a:p>
        </p:txBody>
      </p:sp>
      <p:sp>
        <p:nvSpPr>
          <p:cNvPr id="3" name="文本框 2"/>
          <p:cNvSpPr txBox="1">
            <a:spLocks noRot="1" noChangeAspect="1" noMove="1" noResize="1" noEditPoints="1" noAdjustHandles="1" noChangeArrowheads="1" noChangeShapeType="1" noTextEdit="1"/>
          </p:cNvSpPr>
          <p:nvPr/>
        </p:nvSpPr>
        <p:spPr>
          <a:xfrm>
            <a:off x="2627784" y="2996952"/>
            <a:ext cx="4320480" cy="1626343"/>
          </a:xfrm>
          <a:prstGeom prst="rect">
            <a:avLst/>
          </a:prstGeom>
          <a:blipFill>
            <a:blip r:embed="rId1"/>
            <a:stretch>
              <a:fillRect l="-2116"/>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4" name="文本框 3"/>
          <p:cNvSpPr txBox="1">
            <a:spLocks noRot="1" noChangeAspect="1" noMove="1" noResize="1" noEditPoints="1" noAdjustHandles="1" noChangeArrowheads="1" noChangeShapeType="1" noTextEdit="1"/>
          </p:cNvSpPr>
          <p:nvPr/>
        </p:nvSpPr>
        <p:spPr>
          <a:xfrm>
            <a:off x="1007542" y="1176179"/>
            <a:ext cx="7560840" cy="876137"/>
          </a:xfrm>
          <a:prstGeom prst="rect">
            <a:avLst/>
          </a:prstGeom>
          <a:blipFill>
            <a:blip r:embed="rId2"/>
            <a:stretch>
              <a:fillRect l="-887" t="-5594" b="-1399"/>
            </a:stretch>
          </a:blipFill>
        </p:spPr>
        <p:txBody>
          <a:bodyPr/>
          <a:lstStyle/>
          <a:p>
            <a:pPr marR="0" defTabSz="914400">
              <a:buClrTx/>
              <a:buSzTx/>
              <a:buFontTx/>
              <a:buNone/>
              <a:defRPr/>
            </a:pPr>
            <a:r>
              <a:rPr kumimoji="0" lang="zh-CN" altLang="en-US" kern="1200" cap="none" spc="0" normalizeH="0" baseline="0" noProof="0">
                <a:noFill/>
                <a:latin typeface="黑体" panose="02010609060101010101" pitchFamily="49" charset="-122"/>
                <a:ea typeface="黑体" panose="02010609060101010101" pitchFamily="49" charset="-122"/>
                <a:cs typeface="+mn-cs"/>
              </a:rPr>
              <a:t> </a:t>
            </a:r>
            <a:endParaRPr kumimoji="0" lang="zh-CN" altLang="en-US" kern="1200" cap="none" spc="0" normalizeH="0" baseline="0" noProof="0">
              <a:noFill/>
              <a:latin typeface="黑体" panose="02010609060101010101" pitchFamily="49" charset="-122"/>
              <a:ea typeface="黑体" panose="02010609060101010101" pitchFamily="49" charset="-122"/>
              <a:cs typeface="+mn-cs"/>
            </a:endParaRPr>
          </a:p>
        </p:txBody>
      </p:sp>
      <p:sp>
        <p:nvSpPr>
          <p:cNvPr id="5" name="文本框 4"/>
          <p:cNvSpPr txBox="1">
            <a:spLocks noRot="1" noChangeAspect="1" noMove="1" noResize="1" noEditPoints="1" noAdjustHandles="1" noChangeArrowheads="1" noChangeShapeType="1" noTextEdit="1"/>
          </p:cNvSpPr>
          <p:nvPr/>
        </p:nvSpPr>
        <p:spPr>
          <a:xfrm>
            <a:off x="899592" y="4437112"/>
            <a:ext cx="7488832" cy="1827488"/>
          </a:xfrm>
          <a:prstGeom prst="rect">
            <a:avLst/>
          </a:prstGeom>
          <a:blipFill>
            <a:blip r:embed="rId3"/>
            <a:stretch>
              <a:fillRect l="-896" t="-2667"/>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9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39944" grpId="0"/>
      <p:bldP spid="12" grpId="1" animBg="1"/>
      <p:bldP spid="3" grpId="1" animBg="1"/>
      <p:bldP spid="39944" grpId="1"/>
      <p:bldP spid="5" grpId="0" animBg="1"/>
      <p:bldP spid="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rrowheads="1"/>
          </p:cNvSpPr>
          <p:nvPr/>
        </p:nvSpPr>
        <p:spPr bwMode="auto">
          <a:xfrm>
            <a:off x="6572232" y="457122"/>
            <a:ext cx="2571768" cy="40011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zh-CN" altLang="en-US" sz="20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关节空间的轨迹规划</a:t>
            </a:r>
            <a:endParaRPr kumimoji="0" lang="zh-CN" altLang="en-US" sz="20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8" name="矩形 7"/>
          <p:cNvSpPr>
            <a:spLocks noChangeArrowheads="1"/>
          </p:cNvSpPr>
          <p:nvPr/>
        </p:nvSpPr>
        <p:spPr bwMode="auto">
          <a:xfrm>
            <a:off x="928662" y="1357297"/>
            <a:ext cx="2428892" cy="492443"/>
          </a:xfrm>
          <a:prstGeom prst="rect">
            <a:avLst/>
          </a:prstGeom>
          <a:scene3d>
            <a:camera prst="orthographicFront"/>
            <a:lightRig rig="threePt" dir="t"/>
          </a:scene3d>
          <a:sp3d>
            <a:bevelT w="165100" prst="coolSlant"/>
          </a:sp3d>
        </p:spPr>
        <p:style>
          <a:lnRef idx="1">
            <a:schemeClr val="accent3"/>
          </a:lnRef>
          <a:fillRef idx="2">
            <a:schemeClr val="accent3"/>
          </a:fillRef>
          <a:effectRef idx="1">
            <a:schemeClr val="accent3"/>
          </a:effectRef>
          <a:fontRef idx="minor">
            <a:schemeClr val="dk1"/>
          </a:fontRef>
        </p:style>
        <p:txBody>
          <a:bodyPr>
            <a:spAutoFit/>
          </a:bodyPr>
          <a:lstStyle/>
          <a:p>
            <a:pPr marL="0" marR="0" lvl="0" indent="357505" algn="l" defTabSz="914400" rtl="0" eaLnBrk="1" fontAlgn="base" latinLnBrk="0" hangingPunct="1">
              <a:lnSpc>
                <a:spcPct val="100000"/>
              </a:lnSpc>
              <a:spcBef>
                <a:spcPct val="0"/>
              </a:spcBef>
              <a:spcAft>
                <a:spcPct val="0"/>
              </a:spcAft>
              <a:buClr>
                <a:srgbClr val="00B050"/>
              </a:buClr>
              <a:buSzTx/>
              <a:buFontTx/>
              <a:buNone/>
              <a:defRPr/>
            </a:pPr>
            <a:r>
              <a:rPr kumimoji="0" lang="zh-CN" altLang="en-US" sz="26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求解方程组</a:t>
            </a:r>
            <a:endParaRPr kumimoji="0" lang="zh-CN" altLang="en-US" sz="26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endParaRPr>
          </a:p>
        </p:txBody>
      </p:sp>
      <p:sp>
        <p:nvSpPr>
          <p:cNvPr id="40968" name="文本框 13315"/>
          <p:cNvSpPr txBox="1"/>
          <p:nvPr/>
        </p:nvSpPr>
        <p:spPr>
          <a:xfrm>
            <a:off x="412750" y="4652963"/>
            <a:ext cx="7777163" cy="156845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just" eaLnBrk="1" hangingPunct="1">
              <a:lnSpc>
                <a:spcPct val="120000"/>
              </a:lnSpc>
              <a:spcBef>
                <a:spcPct val="0"/>
              </a:spcBef>
              <a:buNone/>
            </a:pPr>
            <a:r>
              <a:rPr lang="en-US" altLang="zh-CN" sz="2000" b="1" dirty="0">
                <a:solidFill>
                  <a:srgbClr val="FF0000"/>
                </a:solidFill>
                <a:latin typeface="Times New Roman" panose="02020603050405020304" pitchFamily="18" charset="0"/>
                <a:ea typeface="黑体" panose="02010609060101010101" pitchFamily="49" charset="-122"/>
              </a:rPr>
              <a:t>   </a:t>
            </a:r>
            <a:r>
              <a:rPr lang="zh-CN" altLang="en-US" sz="2000" b="1" dirty="0">
                <a:solidFill>
                  <a:srgbClr val="FF0000"/>
                </a:solidFill>
                <a:latin typeface="Times New Roman" panose="02020603050405020304" pitchFamily="18" charset="0"/>
                <a:ea typeface="黑体" panose="02010609060101010101" pitchFamily="49" charset="-122"/>
              </a:rPr>
              <a:t>由上式确定的三次多项式描述了起始点和终止点具有任意给定位置和起、止时间的运动轨迹。因此，关节空间的轨迹规划是以关节角度为对象，侧重关节角度的连续运动，其对应工具的运动轨迹可能是复杂或杂乱无章的，</a:t>
            </a:r>
            <a:r>
              <a:rPr lang="zh-CN" altLang="en-US" sz="2000" b="1" dirty="0">
                <a:solidFill>
                  <a:srgbClr val="FF0000"/>
                </a:solidFill>
                <a:latin typeface="Times New Roman" panose="02020603050405020304" pitchFamily="18" charset="0"/>
                <a:ea typeface="黑体" panose="02010609060101010101" pitchFamily="49" charset="-122"/>
                <a:sym typeface="+mn-ea"/>
              </a:rPr>
              <a:t>只关注工具的起、止两个点的状态</a:t>
            </a:r>
            <a:r>
              <a:rPr lang="zh-CN" altLang="en-US" sz="2000" b="1" dirty="0">
                <a:solidFill>
                  <a:srgbClr val="FF0000"/>
                </a:solidFill>
                <a:latin typeface="Times New Roman" panose="02020603050405020304" pitchFamily="18" charset="0"/>
                <a:ea typeface="黑体" panose="02010609060101010101" pitchFamily="49" charset="-122"/>
              </a:rPr>
              <a:t>。</a:t>
            </a:r>
            <a:endParaRPr lang="zh-CN" altLang="en-US" sz="2000" b="1" dirty="0">
              <a:solidFill>
                <a:srgbClr val="FF0000"/>
              </a:solidFill>
              <a:latin typeface="Times New Roman" panose="02020603050405020304" pitchFamily="18" charset="0"/>
              <a:ea typeface="黑体" panose="02010609060101010101" pitchFamily="49" charset="-122"/>
            </a:endParaRPr>
          </a:p>
        </p:txBody>
      </p:sp>
      <p:sp>
        <p:nvSpPr>
          <p:cNvPr id="2" name="矩形 1"/>
          <p:cNvSpPr>
            <a:spLocks noChangeArrowheads="1"/>
          </p:cNvSpPr>
          <p:nvPr/>
        </p:nvSpPr>
        <p:spPr bwMode="auto">
          <a:xfrm>
            <a:off x="785786" y="357160"/>
            <a:ext cx="4362278"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7.2.1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三次多项式插值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40972" name="文本框 2"/>
          <p:cNvSpPr txBox="1"/>
          <p:nvPr/>
        </p:nvSpPr>
        <p:spPr>
          <a:xfrm>
            <a:off x="6896100" y="3098800"/>
            <a:ext cx="2540000" cy="366713"/>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1800" dirty="0">
                <a:ea typeface="宋体" panose="02010600030101010101" pitchFamily="2" charset="-122"/>
              </a:rPr>
              <a:t>（7-</a:t>
            </a:r>
            <a:r>
              <a:rPr lang="en-US" altLang="zh-CN" sz="1800" dirty="0">
                <a:ea typeface="宋体" panose="02010600030101010101" pitchFamily="2" charset="-122"/>
              </a:rPr>
              <a:t>5</a:t>
            </a:r>
            <a:r>
              <a:rPr lang="zh-CN" altLang="en-US" sz="1800" dirty="0">
                <a:ea typeface="宋体" panose="02010600030101010101" pitchFamily="2" charset="-122"/>
              </a:rPr>
              <a:t>）</a:t>
            </a:r>
            <a:endParaRPr lang="zh-CN" altLang="en-US" sz="1800" dirty="0">
              <a:ea typeface="宋体" panose="02010600030101010101" pitchFamily="2" charset="-122"/>
            </a:endParaRPr>
          </a:p>
        </p:txBody>
      </p:sp>
      <p:sp>
        <p:nvSpPr>
          <p:cNvPr id="3" name="文本框 2"/>
          <p:cNvSpPr txBox="1">
            <a:spLocks noRot="1" noChangeAspect="1" noMove="1" noResize="1" noEditPoints="1" noAdjustHandles="1" noChangeArrowheads="1" noChangeShapeType="1" noTextEdit="1"/>
          </p:cNvSpPr>
          <p:nvPr/>
        </p:nvSpPr>
        <p:spPr>
          <a:xfrm>
            <a:off x="3357554" y="2313314"/>
            <a:ext cx="2376612" cy="2051459"/>
          </a:xfrm>
          <a:prstGeom prst="rect">
            <a:avLst/>
          </a:prstGeom>
          <a:blipFill>
            <a:blip r:embed="rId1"/>
            <a:stretch>
              <a:fillRect/>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8" grpId="0"/>
      <p:bldP spid="4096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任意多边形 9229"/>
          <p:cNvSpPr/>
          <p:nvPr/>
        </p:nvSpPr>
        <p:spPr>
          <a:xfrm rot="6402108" flipH="1">
            <a:off x="-674687" y="1563688"/>
            <a:ext cx="3827462" cy="3729037"/>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Lst>
            <a:rect l="0" t="0" r="0" b="0"/>
            <a:pathLst>
              <a:path w="21600" h="21600">
                <a:moveTo>
                  <a:pt x="10744" y="10800"/>
                </a:moveTo>
                <a:cubicBezTo>
                  <a:pt x="10744" y="10769"/>
                  <a:pt x="10769" y="10744"/>
                  <a:pt x="10800" y="10744"/>
                </a:cubicBezTo>
                <a:cubicBezTo>
                  <a:pt x="10831" y="10744"/>
                  <a:pt x="10856" y="10769"/>
                  <a:pt x="10856" y="10800"/>
                </a:cubicBezTo>
                <a:lnTo>
                  <a:pt x="21600" y="10800"/>
                </a:lnTo>
                <a:cubicBezTo>
                  <a:pt x="21600" y="4835"/>
                  <a:pt x="16765" y="0"/>
                  <a:pt x="10800" y="0"/>
                </a:cubicBezTo>
                <a:cubicBezTo>
                  <a:pt x="4835" y="0"/>
                  <a:pt x="0" y="4835"/>
                  <a:pt x="0" y="10800"/>
                </a:cubicBezTo>
                <a:lnTo>
                  <a:pt x="10744" y="10800"/>
                </a:lnTo>
                <a:close/>
              </a:path>
            </a:pathLst>
          </a:custGeom>
          <a:gradFill rotWithShape="1">
            <a:gsLst>
              <a:gs pos="0">
                <a:schemeClr val="hlink">
                  <a:alpha val="56000"/>
                </a:schemeClr>
              </a:gs>
              <a:gs pos="100000">
                <a:srgbClr val="FFFFFF">
                  <a:alpha val="48000"/>
                </a:srgbClr>
              </a:gs>
            </a:gsLst>
            <a:lin ang="5400000" scaled="1"/>
            <a:tileRect/>
          </a:gradFill>
          <a:ln w="0">
            <a:noFill/>
          </a:ln>
        </p:spPr>
        <p:txBody>
          <a:bodyPr/>
          <a:lstStyle/>
          <a:p>
            <a:endParaRPr lang="zh-CN" altLang="en-US"/>
          </a:p>
        </p:txBody>
      </p:sp>
      <p:sp>
        <p:nvSpPr>
          <p:cNvPr id="9220" name="矩形 9219"/>
          <p:cNvSpPr/>
          <p:nvPr/>
        </p:nvSpPr>
        <p:spPr>
          <a:xfrm>
            <a:off x="1071563" y="1058863"/>
            <a:ext cx="1081087" cy="5033962"/>
          </a:xfrm>
          <a:prstGeom prst="rect">
            <a:avLst/>
          </a:prstGeom>
          <a:noFill/>
          <a:ln w="9525">
            <a:noFill/>
          </a:ln>
        </p:spPr>
        <p:txBody>
          <a:bodyPr vert="eaVert"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3600" b="1" dirty="0">
                <a:solidFill>
                  <a:srgbClr val="0000FF"/>
                </a:solidFill>
                <a:latin typeface="方正粗宋简体" pitchFamily="65" charset="-122"/>
                <a:ea typeface="方正粗宋简体" pitchFamily="65" charset="-122"/>
              </a:rPr>
              <a:t>第七章 机器人轨迹规划</a:t>
            </a:r>
            <a:endParaRPr lang="zh-CN" altLang="en-US" sz="3600" b="1" dirty="0">
              <a:solidFill>
                <a:srgbClr val="0000FF"/>
              </a:solidFill>
              <a:latin typeface="方正粗宋简体" pitchFamily="65" charset="-122"/>
              <a:ea typeface="方正粗宋简体" pitchFamily="65" charset="-122"/>
            </a:endParaRPr>
          </a:p>
        </p:txBody>
      </p:sp>
      <p:sp>
        <p:nvSpPr>
          <p:cNvPr id="39939" name="任意多边形 9228"/>
          <p:cNvSpPr>
            <a:spLocks noChangeArrowheads="1"/>
          </p:cNvSpPr>
          <p:nvPr/>
        </p:nvSpPr>
        <p:spPr bwMode="auto">
          <a:xfrm rot="6405277">
            <a:off x="-933450" y="1243013"/>
            <a:ext cx="4745038" cy="4529138"/>
          </a:xfrm>
          <a:custGeom>
            <a:avLst/>
            <a:gdLst>
              <a:gd name="T0" fmla="*/ 323 w 21600"/>
              <a:gd name="T1" fmla="*/ 10641 h 21600"/>
              <a:gd name="T2" fmla="*/ 10800 w 21600"/>
              <a:gd name="T3" fmla="*/ 322 h 21600"/>
              <a:gd name="T4" fmla="*/ 21277 w 21600"/>
              <a:gd name="T5" fmla="*/ 10640 h 21600"/>
              <a:gd name="T6" fmla="*/ 21598 w 21600"/>
              <a:gd name="T7" fmla="*/ 10636 h 21600"/>
              <a:gd name="T8" fmla="*/ 10798 w 21600"/>
              <a:gd name="T9" fmla="*/ -164 h 21600"/>
              <a:gd name="T10" fmla="*/ -1 w 21600"/>
              <a:gd name="T11" fmla="*/ 10472 h 21600"/>
            </a:gdLst>
            <a:ahLst/>
            <a:cxnLst>
              <a:cxn ang="0">
                <a:pos x="T0" y="T1"/>
              </a:cxn>
              <a:cxn ang="0">
                <a:pos x="T2" y="T3"/>
              </a:cxn>
              <a:cxn ang="0">
                <a:pos x="T4" y="T5"/>
              </a:cxn>
              <a:cxn ang="0">
                <a:pos x="T6" y="T7"/>
              </a:cxn>
              <a:cxn ang="0">
                <a:pos x="T8" y="T9"/>
              </a:cxn>
              <a:cxn ang="0">
                <a:pos x="T10" y="T11"/>
              </a:cxn>
            </a:cxnLst>
            <a:rect l="0" t="0" r="r" b="b"/>
            <a:pathLst>
              <a:path w="21600" h="21600">
                <a:moveTo>
                  <a:pt x="323" y="10641"/>
                </a:moveTo>
                <a:cubicBezTo>
                  <a:pt x="409" y="4927"/>
                  <a:pt x="5067" y="322"/>
                  <a:pt x="10800" y="322"/>
                </a:cubicBezTo>
                <a:cubicBezTo>
                  <a:pt x="16534" y="322"/>
                  <a:pt x="21192" y="4927"/>
                  <a:pt x="21277" y="10640"/>
                </a:cubicBezTo>
                <a:lnTo>
                  <a:pt x="21598" y="10636"/>
                </a:lnTo>
                <a:cubicBezTo>
                  <a:pt x="21509" y="4583"/>
                  <a:pt x="16708" y="-164"/>
                  <a:pt x="10798" y="-164"/>
                </a:cubicBezTo>
                <a:cubicBezTo>
                  <a:pt x="4888" y="-164"/>
                  <a:pt x="87" y="4583"/>
                  <a:pt x="-1" y="10472"/>
                </a:cubicBezTo>
                <a:close/>
              </a:path>
            </a:pathLst>
          </a:custGeom>
          <a:gradFill rotWithShape="1">
            <a:gsLst>
              <a:gs pos="0">
                <a:srgbClr val="C5C5C5"/>
              </a:gs>
              <a:gs pos="50000">
                <a:schemeClr val="bg2"/>
              </a:gs>
              <a:gs pos="100000">
                <a:srgbClr val="C5C5C5"/>
              </a:gs>
            </a:gsLst>
            <a:lin ang="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35" name="圆角矩形 9234"/>
          <p:cNvSpPr/>
          <p:nvPr/>
        </p:nvSpPr>
        <p:spPr>
          <a:xfrm>
            <a:off x="3438525" y="1700213"/>
            <a:ext cx="4083050" cy="649287"/>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sz="2800" b="1" dirty="0">
                <a:solidFill>
                  <a:schemeClr val="tx2"/>
                </a:solidFill>
                <a:ea typeface="楷体_GB2312" panose="02010609030101010101" pitchFamily="49" charset="-122"/>
              </a:rPr>
              <a:t>  </a:t>
            </a:r>
            <a:r>
              <a:rPr lang="zh-CN" altLang="en-US" sz="2800" b="1" dirty="0">
                <a:solidFill>
                  <a:schemeClr val="tx2"/>
                </a:solidFill>
                <a:ea typeface="楷体_GB2312" panose="02010609030101010101" pitchFamily="49" charset="-122"/>
              </a:rPr>
              <a:t> </a:t>
            </a:r>
            <a:endParaRPr lang="zh-CN" altLang="en-US" sz="2800" b="1" dirty="0">
              <a:solidFill>
                <a:schemeClr val="tx2"/>
              </a:solidFill>
              <a:ea typeface="楷体_GB2312" panose="02010609030101010101" pitchFamily="49" charset="-122"/>
            </a:endParaRPr>
          </a:p>
        </p:txBody>
      </p:sp>
      <p:grpSp>
        <p:nvGrpSpPr>
          <p:cNvPr id="23558" name="组合 9235"/>
          <p:cNvGrpSpPr/>
          <p:nvPr/>
        </p:nvGrpSpPr>
        <p:grpSpPr>
          <a:xfrm>
            <a:off x="2987675" y="1844675"/>
            <a:ext cx="361950" cy="361950"/>
            <a:chOff x="2078" y="1680"/>
            <a:chExt cx="1615" cy="1615"/>
          </a:xfrm>
        </p:grpSpPr>
        <p:sp>
          <p:nvSpPr>
            <p:cNvPr id="23561" name="椭圆 9236"/>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23562" name="椭圆 9237"/>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46" name="椭圆 9238"/>
            <p:cNvSpPr>
              <a:spLocks noChangeArrowheads="1"/>
            </p:cNvSpPr>
            <p:nvPr/>
          </p:nvSpPr>
          <p:spPr bwMode="auto">
            <a:xfrm>
              <a:off x="2255" y="1857"/>
              <a:ext cx="1261" cy="1261"/>
            </a:xfrm>
            <a:prstGeom prst="ellipse">
              <a:avLst/>
            </a:prstGeom>
            <a:gradFill rotWithShape="1">
              <a:gsLst>
                <a:gs pos="0">
                  <a:srgbClr val="FFFFFF"/>
                </a:gs>
                <a:gs pos="50000">
                  <a:schemeClr val="hlink"/>
                </a:gs>
                <a:gs pos="100000">
                  <a:srgbClr val="FFFFFF"/>
                </a:gs>
              </a:gsLst>
              <a:lin ang="27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564" name="椭圆 9239"/>
            <p:cNvSpPr/>
            <p:nvPr/>
          </p:nvSpPr>
          <p:spPr>
            <a:xfrm>
              <a:off x="2254" y="1856"/>
              <a:ext cx="1262" cy="1264"/>
            </a:xfrm>
            <a:prstGeom prst="ellipse">
              <a:avLst/>
            </a:prstGeom>
            <a:gradFill rotWithShape="1">
              <a:gsLst>
                <a:gs pos="0">
                  <a:srgbClr val="000000"/>
                </a:gs>
                <a:gs pos="100000">
                  <a:srgbClr val="FFCC00"/>
                </a:gs>
              </a:gsLst>
              <a:lin ang="27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48" name="椭圆 9240"/>
            <p:cNvSpPr>
              <a:spLocks noChangeArrowheads="1"/>
            </p:cNvSpPr>
            <p:nvPr/>
          </p:nvSpPr>
          <p:spPr bwMode="auto">
            <a:xfrm>
              <a:off x="2340" y="1942"/>
              <a:ext cx="1091" cy="1098"/>
            </a:xfrm>
            <a:prstGeom prst="ellipse">
              <a:avLst/>
            </a:prstGeom>
            <a:gradFill rotWithShape="1">
              <a:gsLst>
                <a:gs pos="0">
                  <a:srgbClr val="005353"/>
                </a:gs>
                <a:gs pos="50000">
                  <a:schemeClr val="hlink"/>
                </a:gs>
                <a:gs pos="100000">
                  <a:srgbClr val="005353"/>
                </a:gs>
              </a:gsLst>
              <a:lin ang="189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566" name="椭圆 9241"/>
            <p:cNvSpPr/>
            <p:nvPr/>
          </p:nvSpPr>
          <p:spPr>
            <a:xfrm>
              <a:off x="2337" y="1939"/>
              <a:ext cx="1096" cy="1098"/>
            </a:xfrm>
            <a:prstGeom prst="ellipse">
              <a:avLst/>
            </a:prstGeom>
            <a:gradFill rotWithShape="1">
              <a:gsLst>
                <a:gs pos="0">
                  <a:srgbClr val="FFCC00"/>
                </a:gs>
                <a:gs pos="100000">
                  <a:srgbClr val="7C6300"/>
                </a:gs>
              </a:gsLst>
              <a:lin ang="27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grpSp>
      <p:sp>
        <p:nvSpPr>
          <p:cNvPr id="9284" name="矩形 9283"/>
          <p:cNvSpPr/>
          <p:nvPr/>
        </p:nvSpPr>
        <p:spPr>
          <a:xfrm>
            <a:off x="2771775" y="188913"/>
            <a:ext cx="5329238" cy="792162"/>
          </a:xfrm>
          <a:prstGeom prst="rect">
            <a:avLst/>
          </a:prstGeom>
          <a:noFill/>
          <a:ln w="9525">
            <a:noFill/>
          </a:ln>
        </p:spPr>
        <p:txBody>
          <a:bodyPr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3600" b="1" dirty="0">
                <a:solidFill>
                  <a:srgbClr val="0000FF"/>
                </a:solidFill>
                <a:ea typeface="宋体" panose="02010600030101010101" pitchFamily="2" charset="-122"/>
              </a:rPr>
              <a:t>第七章    机器人轨迹规划</a:t>
            </a:r>
            <a:endParaRPr lang="zh-CN" altLang="en-US" sz="3600" b="1" dirty="0">
              <a:solidFill>
                <a:srgbClr val="0000FF"/>
              </a:solidFill>
              <a:ea typeface="宋体" panose="02010600030101010101" pitchFamily="2" charset="-122"/>
            </a:endParaRPr>
          </a:p>
        </p:txBody>
      </p:sp>
      <p:sp>
        <p:nvSpPr>
          <p:cNvPr id="23560" name="矩形 9284"/>
          <p:cNvSpPr/>
          <p:nvPr/>
        </p:nvSpPr>
        <p:spPr>
          <a:xfrm>
            <a:off x="3851275" y="1766888"/>
            <a:ext cx="3790950" cy="523875"/>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sz="2800" b="1" dirty="0">
                <a:solidFill>
                  <a:schemeClr val="tx2"/>
                </a:solidFill>
                <a:ea typeface="楷体_GB2312" panose="02010609030101010101" pitchFamily="49" charset="-122"/>
              </a:rPr>
              <a:t>7.1 </a:t>
            </a:r>
            <a:r>
              <a:rPr lang="zh-CN" altLang="en-US" sz="2800" b="1" dirty="0">
                <a:solidFill>
                  <a:schemeClr val="tx2"/>
                </a:solidFill>
                <a:ea typeface="楷体_GB2312" panose="02010609030101010101" pitchFamily="49" charset="-122"/>
              </a:rPr>
              <a:t>机器人的轨迹规划</a:t>
            </a:r>
            <a:endParaRPr lang="zh-CN" altLang="en-US" sz="2800" b="1" dirty="0">
              <a:solidFill>
                <a:schemeClr val="tx2"/>
              </a:solidFill>
              <a:ea typeface="楷体_GB2312" panose="0201060903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284"/>
                                        </p:tgtEl>
                                        <p:attrNameLst>
                                          <p:attrName>style.visibility</p:attrName>
                                        </p:attrNameLst>
                                      </p:cBhvr>
                                      <p:to>
                                        <p:strVal val="visible"/>
                                      </p:to>
                                    </p:set>
                                    <p:animEffect transition="in" filter="wipe(left)">
                                      <p:cBhvr>
                                        <p:cTn id="7" dur="500"/>
                                        <p:tgtEl>
                                          <p:spTgt spid="928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wipe(up)">
                                      <p:cBhvr>
                                        <p:cTn id="10" dur="500"/>
                                        <p:tgtEl>
                                          <p:spTgt spid="9220"/>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9235"/>
                                        </p:tgtEl>
                                        <p:attrNameLst>
                                          <p:attrName>style.visibility</p:attrName>
                                        </p:attrNameLst>
                                      </p:cBhvr>
                                      <p:to>
                                        <p:strVal val="visible"/>
                                      </p:to>
                                    </p:set>
                                    <p:anim calcmode="lin" valueType="num">
                                      <p:cBhvr>
                                        <p:cTn id="14" dur="500" fill="hold"/>
                                        <p:tgtEl>
                                          <p:spTgt spid="9235"/>
                                        </p:tgtEl>
                                        <p:attrNameLst>
                                          <p:attrName>ppt_x</p:attrName>
                                        </p:attrNameLst>
                                      </p:cBhvr>
                                      <p:tavLst>
                                        <p:tav tm="0">
                                          <p:val>
                                            <p:strVal val="1+#ppt_w/2"/>
                                          </p:val>
                                        </p:tav>
                                        <p:tav tm="100000">
                                          <p:val>
                                            <p:strVal val="#ppt_x"/>
                                          </p:val>
                                        </p:tav>
                                      </p:tavLst>
                                    </p:anim>
                                    <p:anim calcmode="lin" valueType="num">
                                      <p:cBhvr>
                                        <p:cTn id="15" dur="500" fill="hold"/>
                                        <p:tgtEl>
                                          <p:spTgt spid="9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9235" grpId="0" bldLvl="0" animBg="1"/>
      <p:bldP spid="928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10241"/>
          <p:cNvSpPr/>
          <p:nvPr/>
        </p:nvSpPr>
        <p:spPr>
          <a:xfrm>
            <a:off x="487363" y="1108075"/>
            <a:ext cx="8045450" cy="193802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dirty="0">
                <a:latin typeface="黑体" panose="02010609060101010101" pitchFamily="49" charset="-122"/>
                <a:ea typeface="黑体" panose="02010609060101010101" pitchFamily="49" charset="-122"/>
              </a:rPr>
              <a:t>例：</a:t>
            </a:r>
            <a:r>
              <a:rPr lang="zh-CN" altLang="en-US" sz="2400" dirty="0">
                <a:latin typeface="华文楷体" panose="02010600040101010101" pitchFamily="2" charset="-122"/>
                <a:ea typeface="华文楷体" panose="02010600040101010101" pitchFamily="2" charset="-122"/>
              </a:rPr>
              <a:t>设机械手的某个关节的起始关节角</a:t>
            </a:r>
            <a:r>
              <a:rPr lang="el-GR" altLang="en-US" sz="2400" dirty="0">
                <a:latin typeface="华文楷体" panose="02010600040101010101" pitchFamily="2" charset="-122"/>
                <a:ea typeface="华文楷体" panose="02010600040101010101" pitchFamily="2" charset="-122"/>
              </a:rPr>
              <a:t>θ</a:t>
            </a:r>
            <a:r>
              <a:rPr lang="en-US" altLang="zh-CN" sz="2400" baseline="-25000" dirty="0">
                <a:latin typeface="华文楷体" panose="02010600040101010101" pitchFamily="2" charset="-122"/>
                <a:ea typeface="华文楷体" panose="02010600040101010101" pitchFamily="2" charset="-122"/>
              </a:rPr>
              <a:t>0</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15</a:t>
            </a:r>
            <a:r>
              <a:rPr lang="en-US" altLang="zh-CN" sz="2400" baseline="30000" dirty="0">
                <a:latin typeface="华文楷体" panose="02010600040101010101" pitchFamily="2" charset="-122"/>
                <a:ea typeface="华文楷体" panose="02010600040101010101" pitchFamily="2" charset="-122"/>
              </a:rPr>
              <a:t>0</a:t>
            </a:r>
            <a:r>
              <a:rPr lang="zh-CN" altLang="en-US" sz="2400" dirty="0">
                <a:latin typeface="华文楷体" panose="02010600040101010101" pitchFamily="2" charset="-122"/>
                <a:ea typeface="华文楷体" panose="02010600040101010101" pitchFamily="2" charset="-122"/>
              </a:rPr>
              <a:t>，并且机械手原来是静止的。要求在</a:t>
            </a: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秒钟内平滑地运动到</a:t>
            </a:r>
            <a:r>
              <a:rPr lang="el-GR" altLang="en-US" sz="2400" dirty="0">
                <a:latin typeface="华文楷体" panose="02010600040101010101" pitchFamily="2" charset="-122"/>
                <a:ea typeface="华文楷体" panose="02010600040101010101" pitchFamily="2" charset="-122"/>
              </a:rPr>
              <a:t>θ</a:t>
            </a:r>
            <a:r>
              <a:rPr lang="en-US" altLang="zh-CN" sz="2400" baseline="-25000" dirty="0">
                <a:latin typeface="华文楷体" panose="02010600040101010101" pitchFamily="2" charset="-122"/>
                <a:ea typeface="华文楷体" panose="02010600040101010101" pitchFamily="2" charset="-122"/>
              </a:rPr>
              <a:t>f</a:t>
            </a:r>
            <a:r>
              <a:rPr lang="en-US" altLang="zh-CN" sz="2400" dirty="0">
                <a:latin typeface="华文楷体" panose="02010600040101010101" pitchFamily="2" charset="-122"/>
                <a:ea typeface="华文楷体" panose="02010600040101010101" pitchFamily="2" charset="-122"/>
              </a:rPr>
              <a:t>=75</a:t>
            </a:r>
            <a:r>
              <a:rPr lang="en-US" altLang="zh-CN" sz="2400" baseline="30000" dirty="0">
                <a:latin typeface="华文楷体" panose="02010600040101010101" pitchFamily="2" charset="-122"/>
                <a:ea typeface="华文楷体" panose="02010600040101010101" pitchFamily="2" charset="-122"/>
              </a:rPr>
              <a:t>0</a:t>
            </a:r>
            <a:r>
              <a:rPr lang="zh-CN" altLang="en-US" sz="2400" dirty="0">
                <a:latin typeface="华文楷体" panose="02010600040101010101" pitchFamily="2" charset="-122"/>
                <a:ea typeface="华文楷体" panose="02010600040101010101" pitchFamily="2" charset="-122"/>
              </a:rPr>
              <a:t>时停下来</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即要求在终端时速度为零</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。规划出满足上述条件的平滑运动的轨迹，并求出关节角位置、角速度及角加速度随时间变化的方程。</a:t>
            </a:r>
            <a:endParaRPr lang="zh-CN" altLang="en-US" sz="2400" dirty="0">
              <a:latin typeface="华文楷体" panose="02010600040101010101" pitchFamily="2" charset="-122"/>
              <a:ea typeface="华文楷体" panose="02010600040101010101" pitchFamily="2" charset="-122"/>
            </a:endParaRPr>
          </a:p>
        </p:txBody>
      </p:sp>
      <p:graphicFrame>
        <p:nvGraphicFramePr>
          <p:cNvPr id="41987" name="内容占位符 10242"/>
          <p:cNvGraphicFramePr>
            <a:graphicFrameLocks noGrp="1" noChangeAspect="1"/>
          </p:cNvGraphicFramePr>
          <p:nvPr>
            <p:ph sz="half" idx="1"/>
          </p:nvPr>
        </p:nvGraphicFramePr>
        <p:xfrm>
          <a:off x="3024188" y="4365308"/>
          <a:ext cx="3095625" cy="523875"/>
        </p:xfrm>
        <a:graphic>
          <a:graphicData uri="http://schemas.openxmlformats.org/presentationml/2006/ole">
            <mc:AlternateContent xmlns:mc="http://schemas.openxmlformats.org/markup-compatibility/2006">
              <mc:Choice xmlns:v="urn:schemas-microsoft-com:vml" Requires="v">
                <p:oleObj spid="_x0000_s7173" name="" r:id="rId1" imgW="1497330" imgH="254000" progId="Equation.DSMT4">
                  <p:embed/>
                </p:oleObj>
              </mc:Choice>
              <mc:Fallback>
                <p:oleObj name="" r:id="rId1" imgW="1497330" imgH="254000" progId="Equation.DSMT4">
                  <p:embed/>
                  <p:pic>
                    <p:nvPicPr>
                      <p:cNvPr id="0" name="图片 3080"/>
                      <p:cNvPicPr/>
                      <p:nvPr/>
                    </p:nvPicPr>
                    <p:blipFill>
                      <a:blip r:embed="rId2"/>
                      <a:srcRect/>
                      <a:stretch>
                        <a:fillRect/>
                      </a:stretch>
                    </p:blipFill>
                    <p:spPr>
                      <a:xfrm>
                        <a:off x="3024188" y="4365308"/>
                        <a:ext cx="3095625" cy="523875"/>
                      </a:xfrm>
                      <a:prstGeom prst="rect">
                        <a:avLst/>
                      </a:prstGeom>
                      <a:noFill/>
                      <a:ln w="38100">
                        <a:miter/>
                      </a:ln>
                    </p:spPr>
                  </p:pic>
                </p:oleObj>
              </mc:Fallback>
            </mc:AlternateContent>
          </a:graphicData>
        </a:graphic>
      </p:graphicFrame>
      <p:sp>
        <p:nvSpPr>
          <p:cNvPr id="41988" name="矩形 10243"/>
          <p:cNvSpPr/>
          <p:nvPr/>
        </p:nvSpPr>
        <p:spPr>
          <a:xfrm>
            <a:off x="1068388" y="5015230"/>
            <a:ext cx="4754880" cy="398780"/>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dirty="0">
                <a:latin typeface="黑体" panose="02010609060101010101" pitchFamily="49" charset="-122"/>
                <a:ea typeface="黑体" panose="02010609060101010101" pitchFamily="49" charset="-122"/>
              </a:rPr>
              <a:t>对上式求导，可以得到角速度和角加速度</a:t>
            </a:r>
            <a:endParaRPr lang="zh-CN" altLang="en-US" sz="2000" dirty="0">
              <a:latin typeface="黑体" panose="02010609060101010101" pitchFamily="49" charset="-122"/>
              <a:ea typeface="黑体" panose="02010609060101010101" pitchFamily="49" charset="-122"/>
            </a:endParaRPr>
          </a:p>
        </p:txBody>
      </p:sp>
      <p:graphicFrame>
        <p:nvGraphicFramePr>
          <p:cNvPr id="41989" name="内容占位符 10244"/>
          <p:cNvGraphicFramePr>
            <a:graphicFrameLocks noGrp="1" noChangeAspect="1"/>
          </p:cNvGraphicFramePr>
          <p:nvPr>
            <p:ph sz="half" idx="2"/>
          </p:nvPr>
        </p:nvGraphicFramePr>
        <p:xfrm>
          <a:off x="3384550" y="5472430"/>
          <a:ext cx="2376488" cy="981075"/>
        </p:xfrm>
        <a:graphic>
          <a:graphicData uri="http://schemas.openxmlformats.org/presentationml/2006/ole">
            <mc:AlternateContent xmlns:mc="http://schemas.openxmlformats.org/markup-compatibility/2006">
              <mc:Choice xmlns:v="urn:schemas-microsoft-com:vml" Requires="v">
                <p:oleObj spid="_x0000_s7174" name="" r:id="rId3" imgW="1235075" imgH="509270" progId="Equation.DSMT4">
                  <p:embed/>
                </p:oleObj>
              </mc:Choice>
              <mc:Fallback>
                <p:oleObj name="" r:id="rId3" imgW="1235075" imgH="509270" progId="Equation.DSMT4">
                  <p:embed/>
                  <p:pic>
                    <p:nvPicPr>
                      <p:cNvPr id="0" name="图片 3079"/>
                      <p:cNvPicPr/>
                      <p:nvPr/>
                    </p:nvPicPr>
                    <p:blipFill>
                      <a:blip r:embed="rId4"/>
                      <a:srcRect/>
                      <a:stretch>
                        <a:fillRect/>
                      </a:stretch>
                    </p:blipFill>
                    <p:spPr>
                      <a:xfrm>
                        <a:off x="3384550" y="5472430"/>
                        <a:ext cx="2376488" cy="981075"/>
                      </a:xfrm>
                      <a:prstGeom prst="rect">
                        <a:avLst/>
                      </a:prstGeom>
                      <a:noFill/>
                      <a:ln w="38100">
                        <a:miter/>
                      </a:ln>
                    </p:spPr>
                  </p:pic>
                </p:oleObj>
              </mc:Fallback>
            </mc:AlternateContent>
          </a:graphicData>
        </a:graphic>
      </p:graphicFrame>
      <p:sp>
        <p:nvSpPr>
          <p:cNvPr id="41990" name="矩形 10245"/>
          <p:cNvSpPr/>
          <p:nvPr/>
        </p:nvSpPr>
        <p:spPr>
          <a:xfrm>
            <a:off x="6373813" y="3286125"/>
            <a:ext cx="1941512" cy="517525"/>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2800" b="1" dirty="0">
              <a:ea typeface="PMingLiU" pitchFamily="2" charset="-120"/>
            </a:endParaRPr>
          </a:p>
        </p:txBody>
      </p:sp>
      <p:sp>
        <p:nvSpPr>
          <p:cNvPr id="41991"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9" name="矩形 8"/>
          <p:cNvSpPr>
            <a:spLocks noChangeArrowheads="1"/>
          </p:cNvSpPr>
          <p:nvPr/>
        </p:nvSpPr>
        <p:spPr bwMode="auto">
          <a:xfrm>
            <a:off x="1504242" y="294015"/>
            <a:ext cx="4362278"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7.2.1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三次多项式插值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2" name="文本框 1"/>
          <p:cNvSpPr txBox="1"/>
          <p:nvPr/>
        </p:nvSpPr>
        <p:spPr>
          <a:xfrm>
            <a:off x="467360" y="3046095"/>
            <a:ext cx="8157845" cy="1276350"/>
          </a:xfrm>
          <a:prstGeom prst="rect">
            <a:avLst/>
          </a:prstGeom>
          <a:noFill/>
        </p:spPr>
        <p:txBody>
          <a:bodyPr wrap="square" rtlCol="0" anchor="t">
            <a:spAutoFit/>
          </a:bodyPr>
          <a:p>
            <a:pPr marL="0" lvl="0" indent="0">
              <a:lnSpc>
                <a:spcPct val="120000"/>
              </a:lnSpc>
              <a:spcBef>
                <a:spcPct val="0"/>
              </a:spcBef>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解： 根据所给约束条件，直接代入式</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(7-4)</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，可得：</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pPr marL="0" lvl="0" indent="0" algn="ctr">
              <a:lnSpc>
                <a:spcPct val="120000"/>
              </a:lnSpc>
              <a:spcBef>
                <a:spcPct val="0"/>
              </a:spcBef>
              <a:buNone/>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a</a:t>
            </a:r>
            <a:r>
              <a:rPr lang="en-US" altLang="zh-CN" sz="2000" baseline="-25000" dirty="0">
                <a:latin typeface="黑体" panose="02010609060101010101" pitchFamily="49" charset="-122"/>
                <a:ea typeface="黑体" panose="02010609060101010101" pitchFamily="49" charset="-122"/>
                <a:cs typeface="黑体" panose="02010609060101010101" pitchFamily="49" charset="-122"/>
                <a:sym typeface="+mn-ea"/>
              </a:rPr>
              <a:t>0</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=15</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a</a:t>
            </a:r>
            <a:r>
              <a:rPr lang="en-US" altLang="zh-CN" sz="2000" baseline="-25000" dirty="0">
                <a:latin typeface="黑体" panose="02010609060101010101" pitchFamily="49" charset="-122"/>
                <a:ea typeface="黑体" panose="02010609060101010101" pitchFamily="49" charset="-122"/>
                <a:cs typeface="黑体" panose="02010609060101010101" pitchFamily="49" charset="-122"/>
                <a:sym typeface="+mn-ea"/>
              </a:rPr>
              <a:t>1</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=0</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a</a:t>
            </a:r>
            <a:r>
              <a:rPr lang="en-US" altLang="zh-CN" sz="2000" baseline="-25000" dirty="0">
                <a:latin typeface="黑体" panose="02010609060101010101" pitchFamily="49" charset="-122"/>
                <a:ea typeface="黑体" panose="02010609060101010101" pitchFamily="49" charset="-122"/>
                <a:cs typeface="黑体" panose="02010609060101010101" pitchFamily="49" charset="-122"/>
                <a:sym typeface="+mn-ea"/>
              </a:rPr>
              <a:t>2</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=20</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a</a:t>
            </a:r>
            <a:r>
              <a:rPr lang="en-US" altLang="zh-CN" sz="2000" baseline="-25000" dirty="0">
                <a:latin typeface="黑体" panose="02010609060101010101" pitchFamily="49" charset="-122"/>
                <a:ea typeface="黑体" panose="02010609060101010101" pitchFamily="49" charset="-122"/>
                <a:cs typeface="黑体" panose="02010609060101010101" pitchFamily="49" charset="-122"/>
                <a:sym typeface="+mn-ea"/>
              </a:rPr>
              <a:t>3</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=-4.44</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pPr marL="0" lvl="0" indent="0">
              <a:lnSpc>
                <a:spcPct val="120000"/>
              </a:lnSpc>
              <a:spcBef>
                <a:spcPts val="600"/>
              </a:spcBef>
              <a:spcAft>
                <a:spcPts val="0"/>
              </a:spcAft>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所求关节角的位置函数为：</a:t>
            </a: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9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9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90" grpId="0"/>
      <p:bldP spid="2" grpId="0"/>
      <p:bldP spid="41988" grpId="1"/>
      <p:bldP spid="41990" grpId="1"/>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内容占位符 2"/>
          <p:cNvSpPr>
            <a:spLocks noGrp="1"/>
          </p:cNvSpPr>
          <p:nvPr>
            <p:ph idx="1"/>
          </p:nvPr>
        </p:nvSpPr>
        <p:spPr>
          <a:xfrm>
            <a:off x="250825" y="1196975"/>
            <a:ext cx="8713788" cy="1285875"/>
          </a:xfrm>
        </p:spPr>
        <p:txBody>
          <a:bodyPr vert="horz" wrap="square" lIns="91436" tIns="45718" rIns="91436" bIns="45718" numCol="1" anchor="t" anchorCtr="0" compatLnSpc="1"/>
          <a:lstStyle/>
          <a:p>
            <a:pPr marL="0" marR="0" lvl="0" indent="0" algn="l" defTabSz="914400" rtl="0" eaLnBrk="0" fontAlgn="base" latinLnBrk="0" hangingPunct="0">
              <a:lnSpc>
                <a:spcPct val="150000"/>
              </a:lnSpc>
              <a:spcBef>
                <a:spcPct val="20000"/>
              </a:spcBef>
              <a:spcAft>
                <a:spcPct val="0"/>
              </a:spcAft>
              <a:buClrTx/>
              <a:buSzTx/>
              <a:buFontTx/>
              <a:buNone/>
              <a:defRPr/>
            </a:pPr>
            <a:r>
              <a:rPr kumimoji="0" lang="zh-CN" altLang="en-US" sz="2900" b="1"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三次多项式插值的关节运动轨迹曲线如图所示。由图可知，其速度曲线为抛物线，相应的加速度曲线为直线。</a:t>
            </a:r>
            <a:endParaRPr kumimoji="0"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pic>
        <p:nvPicPr>
          <p:cNvPr id="43011" name="Picture 2" descr="E:\lili\上课\机器人\机器人技术基础光盘\frame\frame33.files\image053.png"/>
          <p:cNvPicPr>
            <a:picLocks noChangeAspect="1"/>
          </p:cNvPicPr>
          <p:nvPr/>
        </p:nvPicPr>
        <p:blipFill>
          <a:blip r:embed="rId1"/>
          <a:stretch>
            <a:fillRect/>
          </a:stretch>
        </p:blipFill>
        <p:spPr>
          <a:xfrm>
            <a:off x="723900" y="2508250"/>
            <a:ext cx="7696200" cy="2865438"/>
          </a:xfrm>
          <a:prstGeom prst="rect">
            <a:avLst/>
          </a:prstGeom>
          <a:noFill/>
          <a:ln w="9525">
            <a:noFill/>
          </a:ln>
        </p:spPr>
      </p:pic>
      <p:sp>
        <p:nvSpPr>
          <p:cNvPr id="43012" name="TextBox 3"/>
          <p:cNvSpPr txBox="1"/>
          <p:nvPr/>
        </p:nvSpPr>
        <p:spPr>
          <a:xfrm>
            <a:off x="1714500" y="5500688"/>
            <a:ext cx="6072188" cy="646112"/>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latin typeface="楷体_GB2312" panose="02010609030101010101" pitchFamily="49" charset="-122"/>
                <a:ea typeface="楷体_GB2312" panose="02010609030101010101" pitchFamily="49" charset="-122"/>
              </a:rPr>
              <a:t>图</a:t>
            </a:r>
            <a:r>
              <a:rPr lang="en-US" altLang="zh-CN" sz="1800" dirty="0">
                <a:latin typeface="楷体_GB2312" panose="02010609030101010101" pitchFamily="49" charset="-122"/>
                <a:ea typeface="楷体_GB2312" panose="02010609030101010101" pitchFamily="49" charset="-122"/>
              </a:rPr>
              <a:t> </a:t>
            </a:r>
            <a:r>
              <a:rPr lang="zh-CN" altLang="en-US" sz="1800" dirty="0">
                <a:latin typeface="楷体_GB2312" panose="02010609030101010101" pitchFamily="49" charset="-122"/>
                <a:ea typeface="楷体_GB2312" panose="02010609030101010101" pitchFamily="49" charset="-122"/>
              </a:rPr>
              <a:t>三次多项式插值的关节运动轨迹</a:t>
            </a:r>
            <a:endParaRPr lang="zh-CN" altLang="en-US" sz="1800" dirty="0">
              <a:latin typeface="楷体_GB2312" panose="02010609030101010101" pitchFamily="49" charset="-122"/>
              <a:ea typeface="楷体_GB2312" panose="02010609030101010101" pitchFamily="49" charset="-122"/>
            </a:endParaRPr>
          </a:p>
          <a:p>
            <a:pPr marL="0" lvl="0" indent="0" algn="ctr">
              <a:spcBef>
                <a:spcPct val="0"/>
              </a:spcBef>
              <a:buNone/>
            </a:pPr>
            <a:endParaRPr lang="zh-CN" altLang="en-US" sz="1800" dirty="0">
              <a:latin typeface="楷体_GB2312" panose="02010609030101010101" pitchFamily="49" charset="-122"/>
              <a:ea typeface="楷体_GB2312" panose="02010609030101010101" pitchFamily="49" charset="-122"/>
            </a:endParaRPr>
          </a:p>
        </p:txBody>
      </p:sp>
      <p:sp>
        <p:nvSpPr>
          <p:cNvPr id="2" name="矩形 1"/>
          <p:cNvSpPr>
            <a:spLocks noChangeArrowheads="1"/>
          </p:cNvSpPr>
          <p:nvPr/>
        </p:nvSpPr>
        <p:spPr bwMode="auto">
          <a:xfrm>
            <a:off x="1504242" y="294015"/>
            <a:ext cx="4362278"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7.2.1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三次多项式插值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spd="slow">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文本占位符 12289"/>
          <p:cNvSpPr>
            <a:spLocks noGrp="1"/>
          </p:cNvSpPr>
          <p:nvPr>
            <p:ph idx="1"/>
          </p:nvPr>
        </p:nvSpPr>
        <p:spPr>
          <a:xfrm>
            <a:off x="468630" y="1196975"/>
            <a:ext cx="8229600" cy="440055"/>
          </a:xfrm>
        </p:spPr>
        <p:txBody>
          <a:bodyPr vert="horz" wrap="square" lIns="91436" tIns="45718" rIns="91436" bIns="45718"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 </a:t>
            </a:r>
            <a:r>
              <a:rPr kumimoji="0" lang="zh-CN" altLang="en-US" sz="2900" b="1"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过路径点（具有中间点的路径）的三次多项式</a:t>
            </a:r>
            <a:endParaRPr kumimoji="0" lang="zh-CN" altLang="en-US" sz="2900" b="1"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45059" name="文本框 12290"/>
          <p:cNvSpPr txBox="1"/>
          <p:nvPr/>
        </p:nvSpPr>
        <p:spPr>
          <a:xfrm>
            <a:off x="684213" y="1822450"/>
            <a:ext cx="7415212" cy="193802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ct val="150000"/>
              </a:lnSpc>
              <a:spcBef>
                <a:spcPct val="50000"/>
              </a:spcBef>
              <a:buNone/>
            </a:pPr>
            <a:r>
              <a:rPr lang="zh-CN" altLang="en-US" sz="2000" b="1" dirty="0">
                <a:solidFill>
                  <a:srgbClr val="FF0000"/>
                </a:solidFill>
                <a:latin typeface="黑体" panose="02010609060101010101" pitchFamily="49" charset="-122"/>
                <a:ea typeface="黑体" panose="02010609060101010101" pitchFamily="49" charset="-122"/>
              </a:rPr>
              <a:t>方法</a:t>
            </a:r>
            <a:r>
              <a:rPr lang="zh-CN" altLang="en-US" sz="1800" b="1" dirty="0">
                <a:solidFill>
                  <a:srgbClr val="FF0000"/>
                </a:solidFill>
                <a:latin typeface="Times New Roman" panose="02020603050405020304" pitchFamily="18" charset="0"/>
                <a:ea typeface="PMingLiU" pitchFamily="2" charset="-120"/>
              </a:rPr>
              <a:t>：</a:t>
            </a:r>
            <a:r>
              <a:rPr lang="zh-CN" altLang="en-US" sz="2000" b="1" dirty="0">
                <a:latin typeface="黑体" panose="02010609060101010101" pitchFamily="49" charset="-122"/>
                <a:ea typeface="黑体" panose="02010609060101010101" pitchFamily="49" charset="-122"/>
              </a:rPr>
              <a:t>把所有路径点都看成是“起点”或“终点”，求解逆运动学，得到相应的关节矢量值。然后确定所要求的三次多项式插值函数，把路径点平滑的连接起来。</a:t>
            </a:r>
            <a:r>
              <a:rPr lang="zh-CN" altLang="en-US" sz="2000" b="1" dirty="0">
                <a:solidFill>
                  <a:srgbClr val="C00000"/>
                </a:solidFill>
                <a:latin typeface="黑体" panose="02010609060101010101" pitchFamily="49" charset="-122"/>
                <a:ea typeface="黑体" panose="02010609060101010101" pitchFamily="49" charset="-122"/>
              </a:rPr>
              <a:t>不同的是，这些“起点”和“终点”的关节速度不再是零。</a:t>
            </a:r>
            <a:endParaRPr lang="zh-CN" altLang="en-US" sz="2000" b="1" dirty="0">
              <a:solidFill>
                <a:srgbClr val="C00000"/>
              </a:solidFill>
              <a:latin typeface="黑体" panose="02010609060101010101" pitchFamily="49" charset="-122"/>
              <a:ea typeface="黑体" panose="02010609060101010101" pitchFamily="49" charset="-122"/>
            </a:endParaRPr>
          </a:p>
        </p:txBody>
      </p:sp>
      <p:graphicFrame>
        <p:nvGraphicFramePr>
          <p:cNvPr id="45060" name="Object 13"/>
          <p:cNvGraphicFramePr>
            <a:graphicFrameLocks noChangeAspect="1"/>
          </p:cNvGraphicFramePr>
          <p:nvPr/>
        </p:nvGraphicFramePr>
        <p:xfrm>
          <a:off x="2843213" y="3727450"/>
          <a:ext cx="3455987" cy="2598738"/>
        </p:xfrm>
        <a:graphic>
          <a:graphicData uri="http://schemas.openxmlformats.org/presentationml/2006/ole">
            <mc:AlternateContent xmlns:mc="http://schemas.openxmlformats.org/markup-compatibility/2006">
              <mc:Choice xmlns:v="urn:schemas-microsoft-com:vml" Requires="v">
                <p:oleObj spid="_x0000_s8195" name="" r:id="rId1" imgW="3986530" imgH="2886075" progId="Visio.Drawing.6">
                  <p:embed/>
                </p:oleObj>
              </mc:Choice>
              <mc:Fallback>
                <p:oleObj name="" r:id="rId1" imgW="3986530" imgH="2886075" progId="Visio.Drawing.6">
                  <p:embed/>
                  <p:pic>
                    <p:nvPicPr>
                      <p:cNvPr id="0" name="图片 3078"/>
                      <p:cNvPicPr/>
                      <p:nvPr/>
                    </p:nvPicPr>
                    <p:blipFill>
                      <a:blip r:embed="rId2"/>
                      <a:stretch>
                        <a:fillRect/>
                      </a:stretch>
                    </p:blipFill>
                    <p:spPr>
                      <a:xfrm>
                        <a:off x="2843213" y="3727450"/>
                        <a:ext cx="3455987" cy="2598738"/>
                      </a:xfrm>
                      <a:prstGeom prst="rect">
                        <a:avLst/>
                      </a:prstGeom>
                      <a:solidFill>
                        <a:schemeClr val="bg1"/>
                      </a:solidFill>
                      <a:ln w="38100">
                        <a:noFill/>
                        <a:miter/>
                      </a:ln>
                    </p:spPr>
                  </p:pic>
                </p:oleObj>
              </mc:Fallback>
            </mc:AlternateContent>
          </a:graphicData>
        </a:graphic>
      </p:graphicFrame>
      <p:sp>
        <p:nvSpPr>
          <p:cNvPr id="45061"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45062" name="文本框 3"/>
          <p:cNvSpPr txBox="1"/>
          <p:nvPr/>
        </p:nvSpPr>
        <p:spPr>
          <a:xfrm>
            <a:off x="2951163" y="6326188"/>
            <a:ext cx="3884612" cy="365125"/>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1800" dirty="0">
                <a:ea typeface="宋体" panose="02010600030101010101" pitchFamily="2" charset="-122"/>
              </a:rPr>
              <a:t>图7.</a:t>
            </a:r>
            <a:r>
              <a:rPr lang="en-US" altLang="zh-CN" sz="1800" dirty="0">
                <a:ea typeface="宋体" panose="02010600030101010101" pitchFamily="2" charset="-122"/>
              </a:rPr>
              <a:t>4</a:t>
            </a:r>
            <a:r>
              <a:rPr lang="zh-CN" altLang="en-US" sz="1800" dirty="0">
                <a:ea typeface="宋体" panose="02010600030101010101" pitchFamily="2" charset="-122"/>
              </a:rPr>
              <a:t> 过路径点的三次多项式</a:t>
            </a:r>
            <a:endParaRPr lang="zh-CN" altLang="en-US" sz="1800" dirty="0">
              <a:ea typeface="宋体" panose="02010600030101010101" pitchFamily="2" charset="-122"/>
            </a:endParaRPr>
          </a:p>
        </p:txBody>
      </p:sp>
      <p:sp>
        <p:nvSpPr>
          <p:cNvPr id="8" name="矩形 7"/>
          <p:cNvSpPr>
            <a:spLocks noChangeArrowheads="1"/>
          </p:cNvSpPr>
          <p:nvPr/>
        </p:nvSpPr>
        <p:spPr bwMode="auto">
          <a:xfrm>
            <a:off x="785786" y="357160"/>
            <a:ext cx="4362278"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7.2.1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三次多项式插值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cxnSp>
        <p:nvCxnSpPr>
          <p:cNvPr id="2" name="直接连接符 1"/>
          <p:cNvCxnSpPr/>
          <p:nvPr/>
        </p:nvCxnSpPr>
        <p:spPr>
          <a:xfrm flipV="1">
            <a:off x="2627630" y="5372735"/>
            <a:ext cx="1296035" cy="216535"/>
          </a:xfrm>
          <a:prstGeom prst="line">
            <a:avLst/>
          </a:prstGeom>
          <a:solidFill>
            <a:schemeClr val="accent1"/>
          </a:solidFill>
          <a:ln w="28575" cap="flat" cmpd="sng" algn="ctr">
            <a:solidFill>
              <a:srgbClr val="FF0000"/>
            </a:solidFill>
            <a:prstDash val="dash"/>
            <a:round/>
            <a:headEnd type="none" w="med" len="med"/>
            <a:tailEnd type="none" w="med" len="med"/>
          </a:ln>
        </p:spPr>
      </p:cxnSp>
      <p:cxnSp>
        <p:nvCxnSpPr>
          <p:cNvPr id="3" name="直接连接符 2"/>
          <p:cNvCxnSpPr/>
          <p:nvPr/>
        </p:nvCxnSpPr>
        <p:spPr>
          <a:xfrm flipV="1">
            <a:off x="4500245" y="4149090"/>
            <a:ext cx="1440180" cy="215900"/>
          </a:xfrm>
          <a:prstGeom prst="line">
            <a:avLst/>
          </a:prstGeom>
          <a:solidFill>
            <a:schemeClr val="accent1"/>
          </a:solidFill>
          <a:ln w="28575" cap="flat" cmpd="sng" algn="ctr">
            <a:solidFill>
              <a:srgbClr val="00B050"/>
            </a:solidFill>
            <a:prstDash val="dash"/>
            <a:round/>
            <a:headEnd type="none" w="med" len="med"/>
            <a:tailEnd type="none" w="med" len="med"/>
          </a:ln>
        </p:spPr>
      </p:cxn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0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par>
                          <p:cTn id="18" fill="hold">
                            <p:stCondLst>
                              <p:cond delay="500"/>
                            </p:stCondLst>
                            <p:childTnLst>
                              <p:par>
                                <p:cTn id="19" presetID="22" presetClass="entr" presetSubtype="4" fill="hold" nodeType="after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p:bldP spid="45059" grpId="1"/>
      <p:bldP spid="45062" grpId="0"/>
      <p:bldP spid="4506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p:cNvPicPr>
            <a:picLocks noChangeAspect="1"/>
          </p:cNvPicPr>
          <p:nvPr/>
        </p:nvPicPr>
        <p:blipFill>
          <a:blip r:embed="rId1"/>
          <a:stretch>
            <a:fillRect/>
          </a:stretch>
        </p:blipFill>
        <p:spPr>
          <a:xfrm>
            <a:off x="5539105" y="1708785"/>
            <a:ext cx="3423920" cy="1790065"/>
          </a:xfrm>
          <a:prstGeom prst="rect">
            <a:avLst/>
          </a:prstGeom>
          <a:solidFill>
            <a:srgbClr val="FFCCFF"/>
          </a:solidFill>
          <a:ln w="9525">
            <a:noFill/>
          </a:ln>
        </p:spPr>
      </p:pic>
      <p:sp>
        <p:nvSpPr>
          <p:cNvPr id="46083" name="Rectangle 5"/>
          <p:cNvSpPr/>
          <p:nvPr/>
        </p:nvSpPr>
        <p:spPr>
          <a:xfrm>
            <a:off x="827405" y="1484630"/>
            <a:ext cx="4525645" cy="2245360"/>
          </a:xfrm>
          <a:prstGeom prst="rect">
            <a:avLst/>
          </a:prstGeom>
          <a:noFill/>
          <a:ln w="9525">
            <a:noFill/>
          </a:ln>
        </p:spPr>
        <p:txBody>
          <a:bodyPr wrap="square"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nSpc>
                <a:spcPct val="140000"/>
              </a:lnSpc>
              <a:spcBef>
                <a:spcPct val="0"/>
              </a:spcBef>
              <a:buNone/>
            </a:pPr>
            <a:r>
              <a:rPr lang="zh-CN" altLang="en-US" sz="1600" dirty="0">
                <a:latin typeface="黑体" panose="02010609060101010101" pitchFamily="49" charset="-122"/>
                <a:ea typeface="黑体" panose="02010609060101010101" pitchFamily="49" charset="-122"/>
                <a:cs typeface="黑体" panose="02010609060101010101" pitchFamily="49" charset="-122"/>
              </a:rPr>
              <a:t>  </a:t>
            </a:r>
            <a:r>
              <a:rPr lang="zh-CN" altLang="en-US" sz="2000" b="1" dirty="0">
                <a:solidFill>
                  <a:srgbClr val="FF0000"/>
                </a:solidFill>
                <a:latin typeface="黑体" panose="02010609060101010101" pitchFamily="49" charset="-122"/>
                <a:ea typeface="黑体" panose="02010609060101010101" pitchFamily="49" charset="-122"/>
                <a:cs typeface="黑体" panose="02010609060101010101" pitchFamily="49" charset="-122"/>
              </a:rPr>
              <a:t>把每个关节上相邻的两个路径点分别看做起始点和终止点，再确定相应的三次多项式插值函数，把路径点平滑连接起来。</a:t>
            </a:r>
            <a:r>
              <a:rPr lang="zh-CN" altLang="en-US" sz="2000" b="1" dirty="0">
                <a:latin typeface="黑体" panose="02010609060101010101" pitchFamily="49" charset="-122"/>
                <a:ea typeface="黑体" panose="02010609060101010101" pitchFamily="49" charset="-122"/>
                <a:cs typeface="黑体" panose="02010609060101010101" pitchFamily="49" charset="-122"/>
              </a:rPr>
              <a:t>一般情况下，这些起始点和终止点的关节运动速度不再为零。</a:t>
            </a:r>
            <a:endParaRPr lang="zh-CN" altLang="en-US" sz="2000" b="1" dirty="0">
              <a:latin typeface="黑体" panose="02010609060101010101" pitchFamily="49" charset="-122"/>
              <a:ea typeface="黑体" panose="02010609060101010101" pitchFamily="49" charset="-122"/>
              <a:cs typeface="黑体" panose="02010609060101010101" pitchFamily="49" charset="-122"/>
            </a:endParaRPr>
          </a:p>
        </p:txBody>
      </p:sp>
      <p:sp>
        <p:nvSpPr>
          <p:cNvPr id="46084" name="Rectangle 6"/>
          <p:cNvSpPr/>
          <p:nvPr/>
        </p:nvSpPr>
        <p:spPr>
          <a:xfrm>
            <a:off x="3778250" y="5159375"/>
            <a:ext cx="1585913" cy="369888"/>
          </a:xfrm>
          <a:prstGeom prst="rect">
            <a:avLst/>
          </a:prstGeom>
          <a:noFill/>
          <a:ln w="57150" cap="flat" cmpd="thickThin">
            <a:solidFill>
              <a:srgbClr val="FF3300"/>
            </a:solidFill>
            <a:prstDash val="solid"/>
            <a:miter/>
            <a:headEnd type="none" w="med" len="med"/>
            <a:tailEnd type="none" w="med" len="med"/>
          </a:ln>
        </p:spPr>
        <p:txBody>
          <a:bodyPr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dirty="0">
                <a:latin typeface="楷体_GB2312" panose="02010609030101010101" pitchFamily="49" charset="-122"/>
                <a:ea typeface="楷体_GB2312" panose="02010609030101010101" pitchFamily="49" charset="-122"/>
              </a:rPr>
              <a:t>速度约束条件 </a:t>
            </a:r>
            <a:endParaRPr lang="zh-CN" altLang="en-US" sz="1800" dirty="0">
              <a:latin typeface="楷体_GB2312" panose="02010609030101010101" pitchFamily="49" charset="-122"/>
              <a:ea typeface="楷体_GB2312" panose="02010609030101010101" pitchFamily="49" charset="-122"/>
            </a:endParaRPr>
          </a:p>
        </p:txBody>
      </p:sp>
      <p:sp>
        <p:nvSpPr>
          <p:cNvPr id="46085" name="Rectangle 8"/>
          <p:cNvSpPr/>
          <p:nvPr/>
        </p:nvSpPr>
        <p:spPr>
          <a:xfrm>
            <a:off x="0" y="3109913"/>
            <a:ext cx="9144000" cy="0"/>
          </a:xfrm>
          <a:prstGeom prst="rect">
            <a:avLst/>
          </a:prstGeom>
          <a:noFill/>
          <a:ln w="9525">
            <a:noFill/>
          </a:ln>
        </p:spPr>
        <p:txBody>
          <a:bodyPr wrap="none"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46086" name="AutoShape 9"/>
          <p:cNvSpPr/>
          <p:nvPr/>
        </p:nvSpPr>
        <p:spPr>
          <a:xfrm>
            <a:off x="5538788" y="5100638"/>
            <a:ext cx="976312" cy="485775"/>
          </a:xfrm>
          <a:prstGeom prst="rightArrow">
            <a:avLst>
              <a:gd name="adj1" fmla="val 50000"/>
              <a:gd name="adj2" fmla="val 50245"/>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2" name="矩形 1"/>
          <p:cNvSpPr>
            <a:spLocks noChangeArrowheads="1"/>
          </p:cNvSpPr>
          <p:nvPr/>
        </p:nvSpPr>
        <p:spPr bwMode="auto">
          <a:xfrm>
            <a:off x="1547664" y="345143"/>
            <a:ext cx="4362278"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7.2.1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三次多项式插值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3" name="文本框 2"/>
          <p:cNvSpPr txBox="1"/>
          <p:nvPr/>
        </p:nvSpPr>
        <p:spPr>
          <a:xfrm>
            <a:off x="341630" y="4338955"/>
            <a:ext cx="7340600" cy="398780"/>
          </a:xfrm>
          <a:prstGeom prst="rect">
            <a:avLst/>
          </a:prstGeom>
          <a:noFill/>
        </p:spPr>
        <p:txBody>
          <a:bodyPr wrap="square">
            <a:spAutoFit/>
          </a:bodyPr>
          <a:lstStyle/>
          <a:p>
            <a:pPr marR="0" indent="266700" defTabSz="914400">
              <a:buClrTx/>
              <a:buSzTx/>
              <a:buFontTx/>
              <a:buNone/>
              <a:defRPr/>
            </a:pPr>
            <a:r>
              <a:rPr kumimoji="0" lang="zh-CN" altLang="zh-CN" sz="2000" kern="0" cap="none" spc="0" normalizeH="0" baseline="0" noProof="0" dirty="0">
                <a:latin typeface="黑体" panose="02010609060101010101" pitchFamily="49" charset="-122"/>
                <a:ea typeface="黑体" panose="02010609060101010101" pitchFamily="49" charset="-122"/>
                <a:cs typeface="宋体" panose="02010600030101010101" pitchFamily="2" charset="-122"/>
              </a:rPr>
              <a:t>其约束条件是：</a:t>
            </a:r>
            <a:r>
              <a:rPr kumimoji="0" lang="zh-CN" altLang="zh-CN" sz="2000" b="1" kern="0" cap="none" spc="0" normalizeH="0" baseline="0" noProof="0" dirty="0">
                <a:solidFill>
                  <a:srgbClr val="FF0000"/>
                </a:solidFill>
                <a:latin typeface="黑体" panose="02010609060101010101" pitchFamily="49" charset="-122"/>
                <a:ea typeface="黑体" panose="02010609060101010101" pitchFamily="49" charset="-122"/>
                <a:cs typeface="宋体" panose="02010600030101010101" pitchFamily="2" charset="-122"/>
              </a:rPr>
              <a:t>联接处不仅位置连续，而且速度也连续。</a:t>
            </a:r>
            <a:endParaRPr kumimoji="0" lang="zh-CN" altLang="zh-CN" sz="2000" b="1" kern="0" cap="none" spc="0" normalizeH="0" baseline="0" noProof="0" dirty="0">
              <a:solidFill>
                <a:srgbClr val="FF0000"/>
              </a:solidFill>
              <a:latin typeface="黑体" panose="02010609060101010101" pitchFamily="49" charset="-122"/>
              <a:ea typeface="黑体" panose="02010609060101010101" pitchFamily="49" charset="-122"/>
              <a:cs typeface="宋体" panose="02010600030101010101" pitchFamily="2" charset="-122"/>
            </a:endParaRPr>
          </a:p>
        </p:txBody>
      </p:sp>
      <p:sp>
        <p:nvSpPr>
          <p:cNvPr id="46091" name="AutoShape 9"/>
          <p:cNvSpPr/>
          <p:nvPr/>
        </p:nvSpPr>
        <p:spPr>
          <a:xfrm>
            <a:off x="2627313" y="5100638"/>
            <a:ext cx="976312" cy="485775"/>
          </a:xfrm>
          <a:prstGeom prst="rightArrow">
            <a:avLst>
              <a:gd name="adj1" fmla="val 50000"/>
              <a:gd name="adj2" fmla="val 50245"/>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12" name="文本框 11"/>
          <p:cNvSpPr txBox="1">
            <a:spLocks noRot="1" noChangeAspect="1" noMove="1" noResize="1" noEditPoints="1" noAdjustHandles="1" noChangeArrowheads="1" noChangeShapeType="1" noTextEdit="1"/>
          </p:cNvSpPr>
          <p:nvPr/>
        </p:nvSpPr>
        <p:spPr>
          <a:xfrm>
            <a:off x="982963" y="4896548"/>
            <a:ext cx="1366593" cy="861004"/>
          </a:xfrm>
          <a:prstGeom prst="rect">
            <a:avLst/>
          </a:prstGeom>
          <a:blipFill>
            <a:blip r:embed="rId2"/>
            <a:stretch>
              <a:fillRect/>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13" name="文本框 12"/>
          <p:cNvSpPr txBox="1">
            <a:spLocks noRot="1" noChangeAspect="1" noMove="1" noResize="1" noEditPoints="1" noAdjustHandles="1" noChangeArrowheads="1" noChangeShapeType="1" noTextEdit="1"/>
          </p:cNvSpPr>
          <p:nvPr/>
        </p:nvSpPr>
        <p:spPr>
          <a:xfrm>
            <a:off x="6616875" y="4940534"/>
            <a:ext cx="1554336" cy="896656"/>
          </a:xfrm>
          <a:prstGeom prst="rect">
            <a:avLst/>
          </a:prstGeom>
          <a:blipFill>
            <a:blip r:embed="rId3"/>
            <a:stretch>
              <a:fillRect/>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547664" y="345143"/>
            <a:ext cx="4362278"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7.2.1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三次多项式插值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15" name="文本框 14"/>
          <p:cNvSpPr txBox="1">
            <a:spLocks noRot="1" noChangeAspect="1" noMove="1" noResize="1" noEditPoints="1" noAdjustHandles="1" noChangeArrowheads="1" noChangeShapeType="1" noTextEdit="1"/>
          </p:cNvSpPr>
          <p:nvPr/>
        </p:nvSpPr>
        <p:spPr>
          <a:xfrm>
            <a:off x="2195736" y="1644889"/>
            <a:ext cx="1372427" cy="686535"/>
          </a:xfrm>
          <a:prstGeom prst="rect">
            <a:avLst/>
          </a:prstGeom>
          <a:blipFill>
            <a:blip r:embed="rId1"/>
            <a:stretch>
              <a:fillRect/>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47110" name="文本框 3"/>
          <p:cNvSpPr txBox="1"/>
          <p:nvPr/>
        </p:nvSpPr>
        <p:spPr>
          <a:xfrm>
            <a:off x="1116013" y="1092200"/>
            <a:ext cx="2663825" cy="39878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b="1" dirty="0">
                <a:latin typeface="黑体" panose="02010609060101010101" pitchFamily="49" charset="-122"/>
                <a:ea typeface="黑体" panose="02010609060101010101" pitchFamily="49" charset="-122"/>
              </a:rPr>
              <a:t>已知条件变为：</a:t>
            </a:r>
            <a:endParaRPr lang="zh-CN" altLang="en-US" sz="2000" b="1" dirty="0">
              <a:latin typeface="黑体" panose="02010609060101010101" pitchFamily="49" charset="-122"/>
              <a:ea typeface="黑体" panose="02010609060101010101" pitchFamily="49" charset="-122"/>
            </a:endParaRPr>
          </a:p>
        </p:txBody>
      </p:sp>
      <p:sp>
        <p:nvSpPr>
          <p:cNvPr id="17" name="文本框 16"/>
          <p:cNvSpPr txBox="1">
            <a:spLocks noRot="1" noChangeAspect="1" noMove="1" noResize="1" noEditPoints="1" noAdjustHandles="1" noChangeArrowheads="1" noChangeShapeType="1" noTextEdit="1"/>
          </p:cNvSpPr>
          <p:nvPr/>
        </p:nvSpPr>
        <p:spPr>
          <a:xfrm>
            <a:off x="1097525" y="2451714"/>
            <a:ext cx="6840761" cy="400110"/>
          </a:xfrm>
          <a:prstGeom prst="rect">
            <a:avLst/>
          </a:prstGeom>
          <a:blipFill>
            <a:blip r:embed="rId2"/>
            <a:stretch>
              <a:fillRect l="-891" t="-10606" b="-22727"/>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18" name="文本框 17"/>
          <p:cNvSpPr txBox="1">
            <a:spLocks noRot="1" noChangeAspect="1" noMove="1" noResize="1" noEditPoints="1" noAdjustHandles="1" noChangeArrowheads="1" noChangeShapeType="1" noTextEdit="1"/>
          </p:cNvSpPr>
          <p:nvPr/>
        </p:nvSpPr>
        <p:spPr>
          <a:xfrm>
            <a:off x="2613215" y="2969904"/>
            <a:ext cx="4320481" cy="1406154"/>
          </a:xfrm>
          <a:prstGeom prst="rect">
            <a:avLst/>
          </a:prstGeom>
          <a:blipFill>
            <a:blip r:embed="rId3"/>
            <a:stretch>
              <a:fillRect l="-2119" b="-2165"/>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19" name="文本框 18"/>
          <p:cNvSpPr txBox="1">
            <a:spLocks noRot="1" noChangeAspect="1" noMove="1" noResize="1" noEditPoints="1" noAdjustHandles="1" noChangeArrowheads="1" noChangeShapeType="1" noTextEdit="1"/>
          </p:cNvSpPr>
          <p:nvPr/>
        </p:nvSpPr>
        <p:spPr>
          <a:xfrm>
            <a:off x="4515784" y="1573769"/>
            <a:ext cx="1296253" cy="756682"/>
          </a:xfrm>
          <a:prstGeom prst="rect">
            <a:avLst/>
          </a:prstGeom>
          <a:blipFill>
            <a:blip r:embed="rId4"/>
            <a:stretch>
              <a:fillRect/>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47114" name="文本框 4"/>
          <p:cNvSpPr txBox="1"/>
          <p:nvPr/>
        </p:nvSpPr>
        <p:spPr>
          <a:xfrm>
            <a:off x="1163638" y="4406900"/>
            <a:ext cx="6216650" cy="39878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b="1" dirty="0">
                <a:latin typeface="黑体" panose="02010609060101010101" pitchFamily="49" charset="-122"/>
                <a:ea typeface="黑体" panose="02010609060101010101" pitchFamily="49" charset="-122"/>
              </a:rPr>
              <a:t>可求得三次多项式的系数为：</a:t>
            </a:r>
            <a:endParaRPr lang="zh-CN" altLang="en-US" sz="2000" b="1" dirty="0">
              <a:latin typeface="黑体" panose="02010609060101010101" pitchFamily="49" charset="-122"/>
              <a:ea typeface="黑体" panose="02010609060101010101" pitchFamily="49" charset="-122"/>
            </a:endParaRPr>
          </a:p>
        </p:txBody>
      </p:sp>
      <p:sp>
        <p:nvSpPr>
          <p:cNvPr id="21" name="文本框 20"/>
          <p:cNvSpPr txBox="1">
            <a:spLocks noRot="1" noChangeAspect="1" noMove="1" noResize="1" noEditPoints="1" noAdjustHandles="1" noChangeArrowheads="1" noChangeShapeType="1" noTextEdit="1"/>
          </p:cNvSpPr>
          <p:nvPr/>
        </p:nvSpPr>
        <p:spPr>
          <a:xfrm>
            <a:off x="2454648" y="4886729"/>
            <a:ext cx="4637616" cy="1757084"/>
          </a:xfrm>
          <a:prstGeom prst="rect">
            <a:avLst/>
          </a:prstGeom>
          <a:blipFill>
            <a:blip r:embed="rId5"/>
            <a:stretch>
              <a:fillRect/>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Tree>
  </p:cSld>
  <p:clrMapOvr>
    <a:masterClrMapping/>
  </p:clrMapOvr>
  <p:transition spd="slow">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611505" y="1052830"/>
                <a:ext cx="8124825" cy="1332230"/>
              </a:xfrm>
              <a:prstGeom prst="rect">
                <a:avLst/>
              </a:prstGeom>
              <a:noFill/>
            </p:spPr>
            <p:txBody>
              <a:bodyPr wrap="square" rtlCol="0">
                <a:spAutoFit/>
              </a:bodyPr>
              <a:p>
                <a:pPr algn="just">
                  <a:lnSpc>
                    <a:spcPct val="100000"/>
                  </a:lnSpc>
                </a:pPr>
                <a:r>
                  <a:rPr lang="zh-CN" altLang="en-US" sz="3200">
                    <a:solidFill>
                      <a:srgbClr val="C00000"/>
                    </a:solidFill>
                    <a:latin typeface="黑体" panose="02010609060101010101" pitchFamily="49" charset="-122"/>
                    <a:ea typeface="黑体" panose="02010609060101010101" pitchFamily="49" charset="-122"/>
                    <a:cs typeface="黑体" panose="02010609060101010101" pitchFamily="49" charset="-122"/>
                  </a:rPr>
                  <a:t>例</a:t>
                </a:r>
                <a:r>
                  <a:rPr lang="en-US" altLang="zh-CN" sz="2400">
                    <a:latin typeface="黑体" panose="02010609060101010101" pitchFamily="49" charset="-122"/>
                    <a:ea typeface="黑体" panose="02010609060101010101" pitchFamily="49" charset="-122"/>
                    <a:cs typeface="黑体" panose="02010609060101010101" pitchFamily="49" charset="-122"/>
                  </a:rPr>
                  <a:t>  </a:t>
                </a:r>
                <a:r>
                  <a:rPr lang="zh-CN" altLang="en-US" sz="2400">
                    <a:latin typeface="黑体" panose="02010609060101010101" pitchFamily="49" charset="-122"/>
                    <a:ea typeface="黑体" panose="02010609060101010101" pitchFamily="49" charset="-122"/>
                    <a:cs typeface="黑体" panose="02010609060101010101" pitchFamily="49" charset="-122"/>
                  </a:rPr>
                  <a:t>对于某个关节，起始点</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黑体" panose="02010609060101010101" pitchFamily="49" charset="-122"/>
                            <a:cs typeface="Cambria Math" panose="02040503050406030204" pitchFamily="18" charset="0"/>
                          </a:rPr>
                          <m:t>𝜃</m:t>
                        </m:r>
                      </m:e>
                      <m:sub>
                        <m:r>
                          <a:rPr lang="en-US" altLang="zh-CN" sz="2400" i="1">
                            <a:latin typeface="Cambria Math" panose="02040503050406030204" pitchFamily="18" charset="0"/>
                            <a:ea typeface="黑体" panose="02010609060101010101" pitchFamily="49" charset="-122"/>
                            <a:cs typeface="Cambria Math" panose="02040503050406030204" pitchFamily="18" charset="0"/>
                          </a:rPr>
                          <m:t>0</m:t>
                        </m:r>
                      </m:sub>
                    </m:sSub>
                  </m:oMath>
                </a14:m>
                <a:r>
                  <a:rPr lang="zh-CN" altLang="en-US" sz="2400">
                    <a:latin typeface="黑体" panose="02010609060101010101" pitchFamily="49" charset="-122"/>
                    <a:ea typeface="黑体" panose="02010609060101010101" pitchFamily="49" charset="-122"/>
                    <a:cs typeface="黑体" panose="02010609060101010101" pitchFamily="49" charset="-122"/>
                  </a:rPr>
                  <a:t>=5</a:t>
                </a:r>
                <a:r>
                  <a:rPr lang="en-US" altLang="zh-CN" sz="2400">
                    <a:latin typeface="黑体" panose="02010609060101010101" pitchFamily="49" charset="-122"/>
                    <a:ea typeface="黑体" panose="02010609060101010101" pitchFamily="49" charset="-122"/>
                    <a:cs typeface="黑体" panose="02010609060101010101" pitchFamily="49" charset="-122"/>
                  </a:rPr>
                  <a:t>.</a:t>
                </a:r>
                <a:r>
                  <a:rPr lang="zh-CN" altLang="en-US" sz="2400">
                    <a:latin typeface="黑体" panose="02010609060101010101" pitchFamily="49" charset="-122"/>
                    <a:ea typeface="黑体" panose="02010609060101010101" pitchFamily="49" charset="-122"/>
                    <a:cs typeface="黑体" panose="02010609060101010101" pitchFamily="49" charset="-122"/>
                  </a:rPr>
                  <a:t>0°，中间点</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黑体" panose="02010609060101010101" pitchFamily="49" charset="-122"/>
                            <a:cs typeface="Cambria Math" panose="02040503050406030204" pitchFamily="18" charset="0"/>
                          </a:rPr>
                          <m:t>𝜃</m:t>
                        </m:r>
                      </m:e>
                      <m:sub>
                        <m:r>
                          <a:rPr lang="en-US" altLang="zh-CN" sz="2400" i="1">
                            <a:latin typeface="Cambria Math" panose="02040503050406030204" pitchFamily="18" charset="0"/>
                            <a:ea typeface="黑体" panose="02010609060101010101" pitchFamily="49" charset="-122"/>
                            <a:cs typeface="Cambria Math" panose="02040503050406030204" pitchFamily="18" charset="0"/>
                          </a:rPr>
                          <m:t>𝑣</m:t>
                        </m:r>
                      </m:sub>
                    </m:sSub>
                  </m:oMath>
                </a14:m>
                <a:r>
                  <a:rPr lang="zh-CN" altLang="en-US" sz="2400">
                    <a:latin typeface="黑体" panose="02010609060101010101" pitchFamily="49" charset="-122"/>
                    <a:ea typeface="黑体" panose="02010609060101010101" pitchFamily="49" charset="-122"/>
                    <a:cs typeface="黑体" panose="02010609060101010101" pitchFamily="49" charset="-122"/>
                  </a:rPr>
                  <a:t>=15.0°，目标点</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黑体" panose="02010609060101010101" pitchFamily="49" charset="-122"/>
                            <a:cs typeface="Cambria Math" panose="02040503050406030204" pitchFamily="18" charset="0"/>
                          </a:rPr>
                          <m:t>𝜃</m:t>
                        </m:r>
                      </m:e>
                      <m:sub>
                        <m:r>
                          <a:rPr lang="en-US" altLang="zh-CN" sz="2400" i="1">
                            <a:latin typeface="Cambria Math" panose="02040503050406030204" pitchFamily="18" charset="0"/>
                            <a:ea typeface="黑体" panose="02010609060101010101" pitchFamily="49" charset="-122"/>
                            <a:cs typeface="Cambria Math" panose="02040503050406030204" pitchFamily="18" charset="0"/>
                          </a:rPr>
                          <m:t>𝑔</m:t>
                        </m:r>
                      </m:sub>
                    </m:sSub>
                  </m:oMath>
                </a14:m>
                <a:r>
                  <a:rPr lang="zh-CN" altLang="en-US" sz="2400">
                    <a:latin typeface="黑体" panose="02010609060101010101" pitchFamily="49" charset="-122"/>
                    <a:ea typeface="黑体" panose="02010609060101010101" pitchFamily="49" charset="-122"/>
                    <a:cs typeface="黑体" panose="02010609060101010101" pitchFamily="49" charset="-122"/>
                  </a:rPr>
                  <a:t>=40.0°，假定每段持续时间为</a:t>
                </a:r>
                <a:r>
                  <a:rPr lang="en-US" altLang="zh-CN" sz="2400">
                    <a:latin typeface="黑体" panose="02010609060101010101" pitchFamily="49" charset="-122"/>
                    <a:ea typeface="黑体" panose="02010609060101010101" pitchFamily="49" charset="-122"/>
                    <a:cs typeface="黑体" panose="02010609060101010101" pitchFamily="49" charset="-122"/>
                  </a:rPr>
                  <a:t>1</a:t>
                </a:r>
                <a:r>
                  <a:rPr lang="zh-CN" altLang="en-US" sz="2400">
                    <a:latin typeface="黑体" panose="02010609060101010101" pitchFamily="49" charset="-122"/>
                    <a:ea typeface="黑体" panose="02010609060101010101" pitchFamily="49" charset="-122"/>
                    <a:cs typeface="黑体" panose="02010609060101010101" pitchFamily="49" charset="-122"/>
                  </a:rPr>
                  <a:t>s并且在中间点的速度为17.5°</a:t>
                </a:r>
                <a:r>
                  <a:rPr lang="en-US" altLang="zh-CN" sz="2400">
                    <a:latin typeface="黑体" panose="02010609060101010101" pitchFamily="49" charset="-122"/>
                    <a:ea typeface="黑体" panose="02010609060101010101" pitchFamily="49" charset="-122"/>
                    <a:cs typeface="黑体" panose="02010609060101010101" pitchFamily="49" charset="-122"/>
                  </a:rPr>
                  <a:t>/s</a:t>
                </a:r>
                <a:r>
                  <a:rPr lang="zh-CN" altLang="en-US" sz="2400">
                    <a:latin typeface="黑体" panose="02010609060101010101" pitchFamily="49" charset="-122"/>
                    <a:ea typeface="黑体" panose="02010609060101010101" pitchFamily="49" charset="-122"/>
                    <a:cs typeface="黑体" panose="02010609060101010101" pitchFamily="49" charset="-122"/>
                  </a:rPr>
                  <a:t>，试画出该关节角度随时间的变换关系。</a:t>
                </a:r>
                <a:endParaRPr lang="zh-CN" altLang="en-US" sz="2400">
                  <a:latin typeface="黑体" panose="02010609060101010101" pitchFamily="49" charset="-122"/>
                  <a:ea typeface="黑体" panose="02010609060101010101" pitchFamily="49" charset="-122"/>
                  <a:cs typeface="黑体" panose="02010609060101010101" pitchFamily="49"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611505" y="1052830"/>
                <a:ext cx="8124825" cy="1332230"/>
              </a:xfrm>
              <a:prstGeom prst="rect">
                <a:avLst/>
              </a:prstGeom>
              <a:blipFill rotWithShape="1">
                <a:blip r:embed="rId1"/>
                <a:stretch>
                  <a:fillRect/>
                </a:stretch>
              </a:blipFill>
            </p:spPr>
            <p:txBody>
              <a:bodyPr/>
              <a:lstStyle/>
              <a:p>
                <a:r>
                  <a:rPr lang="zh-CN" altLang="en-US">
                    <a:noFill/>
                  </a:rPr>
                  <a:t> </a:t>
                </a:r>
              </a:p>
            </p:txBody>
          </p:sp>
        </mc:Fallback>
      </mc:AlternateContent>
      <p:sp>
        <p:nvSpPr>
          <p:cNvPr id="3" name="矩形 2"/>
          <p:cNvSpPr>
            <a:spLocks noChangeArrowheads="1"/>
          </p:cNvSpPr>
          <p:nvPr/>
        </p:nvSpPr>
        <p:spPr bwMode="auto">
          <a:xfrm>
            <a:off x="1547664" y="345143"/>
            <a:ext cx="4362278"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7.2.1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三次多项式插值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spd="slow">
    <p:split orient="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占位符 17409"/>
          <p:cNvSpPr>
            <a:spLocks noGrp="1"/>
          </p:cNvSpPr>
          <p:nvPr>
            <p:ph idx="1"/>
          </p:nvPr>
        </p:nvSpPr>
        <p:spPr>
          <a:xfrm>
            <a:off x="539750" y="1125220"/>
            <a:ext cx="8229600" cy="2736850"/>
          </a:xfrm>
        </p:spPr>
        <p:txBody>
          <a:bodyPr vert="horz" wrap="square" lIns="91436" tIns="45718" rIns="91436" bIns="45718" anchor="t" anchorCtr="0"/>
          <a:lstStyle/>
          <a:p>
            <a:pPr marL="0" indent="0" algn="just" eaLnBrk="1" hangingPunct="1">
              <a:lnSpc>
                <a:spcPct val="120000"/>
              </a:lnSpc>
              <a:spcBef>
                <a:spcPct val="0"/>
              </a:spcBef>
              <a:buNone/>
            </a:pPr>
            <a:r>
              <a:rPr lang="en-US" altLang="zh-CN"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     </a:t>
            </a:r>
            <a:r>
              <a:rPr lang="zh-CN" altLang="en-US" sz="2400" b="1" dirty="0">
                <a:solidFill>
                  <a:srgbClr val="0D0D0D"/>
                </a:solidFill>
                <a:latin typeface="黑体" panose="02010609060101010101" pitchFamily="49" charset="-122"/>
                <a:ea typeface="黑体" panose="02010609060101010101" pitchFamily="49" charset="-122"/>
                <a:cs typeface="黑体" panose="02010609060101010101" pitchFamily="49" charset="-122"/>
              </a:rPr>
              <a:t>如果对于运动轨迹的要求更为严格，约束条件增多，那么三次多项式就不能满足需要，必须用更</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高阶的多项式</a:t>
            </a:r>
            <a:r>
              <a:rPr lang="zh-CN" altLang="en-US" sz="2400" b="1" dirty="0">
                <a:solidFill>
                  <a:srgbClr val="0D0D0D"/>
                </a:solidFill>
                <a:latin typeface="黑体" panose="02010609060101010101" pitchFamily="49" charset="-122"/>
                <a:ea typeface="黑体" panose="02010609060101010101" pitchFamily="49" charset="-122"/>
                <a:cs typeface="黑体" panose="02010609060101010101" pitchFamily="49" charset="-122"/>
              </a:rPr>
              <a:t>对运动轨迹的路径段进行插值。例如，对某段路径的起点和终点都规定了关节的位置、速度和加速度（有六个未知的系数），则要用一个五次多项式进行插值。多项式的系数必须满足</a:t>
            </a:r>
            <a:r>
              <a:rPr lang="en-US" altLang="zh-CN" sz="2400" b="1" dirty="0">
                <a:solidFill>
                  <a:srgbClr val="0D0D0D"/>
                </a:solidFill>
                <a:latin typeface="黑体" panose="02010609060101010101" pitchFamily="49" charset="-122"/>
                <a:ea typeface="黑体" panose="02010609060101010101" pitchFamily="49" charset="-122"/>
                <a:cs typeface="黑体" panose="02010609060101010101" pitchFamily="49" charset="-122"/>
              </a:rPr>
              <a:t>6</a:t>
            </a:r>
            <a:r>
              <a:rPr lang="zh-CN" altLang="en-US" sz="2400" b="1" dirty="0">
                <a:solidFill>
                  <a:srgbClr val="0D0D0D"/>
                </a:solidFill>
                <a:latin typeface="黑体" panose="02010609060101010101" pitchFamily="49" charset="-122"/>
                <a:ea typeface="黑体" panose="02010609060101010101" pitchFamily="49" charset="-122"/>
                <a:cs typeface="黑体" panose="02010609060101010101" pitchFamily="49" charset="-122"/>
              </a:rPr>
              <a:t>个约束条件：</a:t>
            </a:r>
            <a:endParaRPr lang="zh-CN" altLang="en-US" sz="2400" b="1" dirty="0">
              <a:solidFill>
                <a:srgbClr val="0D0D0D"/>
              </a:solidFill>
              <a:latin typeface="黑体" panose="02010609060101010101" pitchFamily="49" charset="-122"/>
              <a:ea typeface="黑体" panose="02010609060101010101" pitchFamily="49" charset="-122"/>
              <a:cs typeface="黑体" panose="02010609060101010101" pitchFamily="49" charset="-122"/>
            </a:endParaRPr>
          </a:p>
        </p:txBody>
      </p:sp>
      <p:sp>
        <p:nvSpPr>
          <p:cNvPr id="48131"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3" name="矩形 2"/>
          <p:cNvSpPr>
            <a:spLocks noChangeArrowheads="1"/>
          </p:cNvSpPr>
          <p:nvPr/>
        </p:nvSpPr>
        <p:spPr bwMode="auto">
          <a:xfrm>
            <a:off x="1214410" y="380023"/>
            <a:ext cx="3573613"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7.2.2 </a:t>
            </a:r>
            <a:r>
              <a:rPr kumimoji="0" lang="zh-CN" altLang="en-US"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五</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48135" name="文本框 1"/>
          <p:cNvSpPr txBox="1"/>
          <p:nvPr/>
        </p:nvSpPr>
        <p:spPr>
          <a:xfrm>
            <a:off x="7818438" y="4597400"/>
            <a:ext cx="1157287" cy="369888"/>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1800" dirty="0">
                <a:ea typeface="宋体" panose="02010600030101010101" pitchFamily="2" charset="-122"/>
              </a:rPr>
              <a:t>（7-</a:t>
            </a:r>
            <a:r>
              <a:rPr lang="en-US" altLang="zh-CN" sz="1800" dirty="0">
                <a:ea typeface="宋体" panose="02010600030101010101" pitchFamily="2" charset="-122"/>
              </a:rPr>
              <a:t>6</a:t>
            </a:r>
            <a:r>
              <a:rPr lang="zh-CN" altLang="en-US" sz="1800" dirty="0">
                <a:ea typeface="宋体" panose="02010600030101010101" pitchFamily="2" charset="-122"/>
              </a:rPr>
              <a:t>）</a:t>
            </a:r>
            <a:endParaRPr lang="zh-CN" altLang="en-US" sz="1800" dirty="0">
              <a:ea typeface="宋体" panose="02010600030101010101" pitchFamily="2" charset="-122"/>
            </a:endParaRPr>
          </a:p>
        </p:txBody>
      </p:sp>
      <p:sp>
        <p:nvSpPr>
          <p:cNvPr id="7" name="文本框 6"/>
          <p:cNvSpPr txBox="1">
            <a:spLocks noRot="1" noChangeAspect="1" noMove="1" noResize="1" noEditPoints="1" noAdjustHandles="1" noChangeArrowheads="1" noChangeShapeType="1" noTextEdit="1"/>
          </p:cNvSpPr>
          <p:nvPr/>
        </p:nvSpPr>
        <p:spPr>
          <a:xfrm>
            <a:off x="1331640" y="4040038"/>
            <a:ext cx="6016069" cy="373500"/>
          </a:xfrm>
          <a:prstGeom prst="rect">
            <a:avLst/>
          </a:prstGeom>
          <a:blipFill>
            <a:blip r:embed="rId1"/>
            <a:stretch>
              <a:fillRect l="-507" b="-16393"/>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8" name="文本框 7"/>
          <p:cNvSpPr txBox="1">
            <a:spLocks noRot="1" noChangeAspect="1" noMove="1" noResize="1" noEditPoints="1" noAdjustHandles="1" noChangeArrowheads="1" noChangeShapeType="1" noTextEdit="1"/>
          </p:cNvSpPr>
          <p:nvPr/>
        </p:nvSpPr>
        <p:spPr>
          <a:xfrm>
            <a:off x="1331640" y="4566518"/>
            <a:ext cx="6012352" cy="400944"/>
          </a:xfrm>
          <a:prstGeom prst="rect">
            <a:avLst/>
          </a:prstGeom>
          <a:blipFill>
            <a:blip r:embed="rId2"/>
            <a:stretch>
              <a:fillRect/>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9" name="文本框 8"/>
          <p:cNvSpPr txBox="1">
            <a:spLocks noRot="1" noChangeAspect="1" noMove="1" noResize="1" noEditPoints="1" noAdjustHandles="1" noChangeArrowheads="1" noChangeShapeType="1" noTextEdit="1"/>
          </p:cNvSpPr>
          <p:nvPr/>
        </p:nvSpPr>
        <p:spPr>
          <a:xfrm>
            <a:off x="1331640" y="5126768"/>
            <a:ext cx="4928272" cy="400944"/>
          </a:xfrm>
          <a:prstGeom prst="rect">
            <a:avLst/>
          </a:prstGeom>
          <a:blipFill>
            <a:blip r:embed="rId3"/>
            <a:stretch>
              <a:fillRect/>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2" name="文本框 1"/>
          <p:cNvSpPr txBox="1">
            <a:spLocks noRot="1" noChangeAspect="1" noMove="1" noResize="1" noEditPoints="1" noAdjustHandles="1" noChangeArrowheads="1" noChangeShapeType="1" noTextEdit="1"/>
          </p:cNvSpPr>
          <p:nvPr/>
        </p:nvSpPr>
        <p:spPr>
          <a:xfrm>
            <a:off x="899592" y="5805264"/>
            <a:ext cx="7632848" cy="451342"/>
          </a:xfrm>
          <a:prstGeom prst="rect">
            <a:avLst/>
          </a:prstGeom>
          <a:blipFill>
            <a:blip r:embed="rId4"/>
            <a:stretch>
              <a:fillRect l="-879" t="-6757" b="-12162"/>
            </a:stretch>
          </a:blipFill>
        </p:spPr>
        <p:txBody>
          <a:bodyPr/>
          <a:lstStyle/>
          <a:p>
            <a:pPr marR="0" defTabSz="914400">
              <a:buClrTx/>
              <a:buSzTx/>
              <a:buFontTx/>
              <a:buNone/>
              <a:defRPr/>
            </a:pPr>
            <a:r>
              <a:rPr kumimoji="0" lang="zh-CN" altLang="en-US" kern="1200" cap="none" spc="0" normalizeH="0" baseline="0" noProof="0">
                <a:noFill/>
                <a:latin typeface="黑体" panose="02010609060101010101" pitchFamily="49" charset="-122"/>
                <a:ea typeface="黑体" panose="02010609060101010101" pitchFamily="49" charset="-122"/>
                <a:cs typeface="+mn-cs"/>
              </a:rPr>
              <a:t> </a:t>
            </a:r>
            <a:endParaRPr kumimoji="0" lang="zh-CN" altLang="en-US" kern="1200" cap="none" spc="0" normalizeH="0" baseline="0" noProof="0">
              <a:noFill/>
              <a:latin typeface="黑体" panose="02010609060101010101" pitchFamily="49" charset="-122"/>
              <a:ea typeface="黑体" panose="02010609060101010101" pitchFamily="49" charset="-122"/>
              <a:cs typeface="+mn-cs"/>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p:bldP spid="7" grpId="0" animBg="1"/>
      <p:bldP spid="8" grpId="0" animBg="1"/>
      <p:bldP spid="9" grpId="0" animBg="1"/>
      <p:bldP spid="48135" grpId="1"/>
      <p:bldP spid="7" grpId="1" animBg="1"/>
      <p:bldP spid="8" grpId="1" animBg="1"/>
      <p:bldP spid="9" grpId="1" animBg="1"/>
      <p:bldP spid="2" grpId="0" animBg="1"/>
      <p:bldP spid="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6" name="矩形 5"/>
          <p:cNvSpPr>
            <a:spLocks noChangeArrowheads="1"/>
          </p:cNvSpPr>
          <p:nvPr/>
        </p:nvSpPr>
        <p:spPr bwMode="auto">
          <a:xfrm>
            <a:off x="1214410" y="380023"/>
            <a:ext cx="3573613"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7.2.2 </a:t>
            </a:r>
            <a:r>
              <a:rPr kumimoji="0" lang="zh-CN" altLang="en-US"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五</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2" name="文本框 1"/>
          <p:cNvSpPr txBox="1">
            <a:spLocks noRot="1" noChangeAspect="1" noMove="1" noResize="1" noEditPoints="1" noAdjustHandles="1" noChangeArrowheads="1" noChangeShapeType="1" noTextEdit="1"/>
          </p:cNvSpPr>
          <p:nvPr/>
        </p:nvSpPr>
        <p:spPr>
          <a:xfrm>
            <a:off x="1214410" y="1268760"/>
            <a:ext cx="7029998" cy="3610413"/>
          </a:xfrm>
          <a:prstGeom prst="rect">
            <a:avLst/>
          </a:prstGeom>
          <a:blipFill>
            <a:blip r:embed="rId1"/>
            <a:stretch>
              <a:fillRect l="-694" t="-1182"/>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Tree>
  </p:cSld>
  <p:clrMapOvr>
    <a:masterClrMapping/>
  </p:clrMapOvr>
  <p:transition>
    <p:strips/>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pic>
        <p:nvPicPr>
          <p:cNvPr id="50179" name="图片 3"/>
          <p:cNvPicPr>
            <a:picLocks noChangeAspect="1"/>
          </p:cNvPicPr>
          <p:nvPr/>
        </p:nvPicPr>
        <p:blipFill>
          <a:blip r:embed="rId1"/>
          <a:stretch>
            <a:fillRect/>
          </a:stretch>
        </p:blipFill>
        <p:spPr>
          <a:xfrm>
            <a:off x="542925" y="1269365"/>
            <a:ext cx="8058150" cy="1371600"/>
          </a:xfrm>
          <a:prstGeom prst="rect">
            <a:avLst/>
          </a:prstGeom>
          <a:noFill/>
          <a:ln w="9525">
            <a:noFill/>
          </a:ln>
        </p:spPr>
      </p:pic>
      <p:pic>
        <p:nvPicPr>
          <p:cNvPr id="50180" name="图片 5"/>
          <p:cNvPicPr>
            <a:picLocks noChangeAspect="1"/>
          </p:cNvPicPr>
          <p:nvPr/>
        </p:nvPicPr>
        <p:blipFill>
          <a:blip r:embed="rId2"/>
          <a:stretch>
            <a:fillRect/>
          </a:stretch>
        </p:blipFill>
        <p:spPr>
          <a:xfrm>
            <a:off x="1908175" y="2852738"/>
            <a:ext cx="5210175" cy="3505200"/>
          </a:xfrm>
          <a:prstGeom prst="rect">
            <a:avLst/>
          </a:prstGeom>
          <a:noFill/>
          <a:ln w="9525">
            <a:noFill/>
          </a:ln>
        </p:spPr>
      </p:pic>
      <p:sp>
        <p:nvSpPr>
          <p:cNvPr id="6" name="矩形 5"/>
          <p:cNvSpPr>
            <a:spLocks noChangeArrowheads="1"/>
          </p:cNvSpPr>
          <p:nvPr/>
        </p:nvSpPr>
        <p:spPr bwMode="auto">
          <a:xfrm>
            <a:off x="1214410" y="380023"/>
            <a:ext cx="3573613"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7.2.2 </a:t>
            </a:r>
            <a:r>
              <a:rPr kumimoji="0" lang="zh-CN" altLang="en-US"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五</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50184" name="文本框 1"/>
          <p:cNvSpPr txBox="1"/>
          <p:nvPr/>
        </p:nvSpPr>
        <p:spPr>
          <a:xfrm>
            <a:off x="542925" y="1196340"/>
            <a:ext cx="500063" cy="461963"/>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400" dirty="0">
                <a:latin typeface="黑体" panose="02010609060101010101" pitchFamily="49" charset="-122"/>
                <a:ea typeface="黑体" panose="02010609060101010101" pitchFamily="49" charset="-122"/>
              </a:rPr>
              <a:t>例</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图片 9"/>
          <p:cNvPicPr>
            <a:picLocks noChangeAspect="1"/>
          </p:cNvPicPr>
          <p:nvPr/>
        </p:nvPicPr>
        <p:blipFill>
          <a:blip r:embed="rId1"/>
          <a:stretch>
            <a:fillRect/>
          </a:stretch>
        </p:blipFill>
        <p:spPr>
          <a:xfrm>
            <a:off x="611188" y="4653280"/>
            <a:ext cx="7953375" cy="1733550"/>
          </a:xfrm>
          <a:prstGeom prst="rect">
            <a:avLst/>
          </a:prstGeom>
          <a:noFill/>
          <a:ln w="9525">
            <a:noFill/>
          </a:ln>
        </p:spPr>
      </p:pic>
      <p:sp>
        <p:nvSpPr>
          <p:cNvPr id="51202"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pic>
        <p:nvPicPr>
          <p:cNvPr id="51203" name="图片 4"/>
          <p:cNvPicPr>
            <a:picLocks noChangeAspect="1"/>
          </p:cNvPicPr>
          <p:nvPr/>
        </p:nvPicPr>
        <p:blipFill>
          <a:blip r:embed="rId2"/>
          <a:srcRect b="20287"/>
          <a:stretch>
            <a:fillRect/>
          </a:stretch>
        </p:blipFill>
        <p:spPr>
          <a:xfrm>
            <a:off x="176213" y="1268413"/>
            <a:ext cx="8524875" cy="2305050"/>
          </a:xfrm>
          <a:prstGeom prst="rect">
            <a:avLst/>
          </a:prstGeom>
          <a:noFill/>
          <a:ln w="9525">
            <a:noFill/>
          </a:ln>
        </p:spPr>
      </p:pic>
      <p:sp>
        <p:nvSpPr>
          <p:cNvPr id="51204" name="文本框 8"/>
          <p:cNvSpPr txBox="1"/>
          <p:nvPr/>
        </p:nvSpPr>
        <p:spPr>
          <a:xfrm>
            <a:off x="684213" y="3717925"/>
            <a:ext cx="7985125" cy="92202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latin typeface="黑体" panose="02010609060101010101" pitchFamily="49" charset="-122"/>
                <a:ea typeface="黑体" panose="02010609060101010101" pitchFamily="49" charset="-122"/>
                <a:cs typeface="黑体" panose="02010609060101010101" pitchFamily="49" charset="-122"/>
              </a:rPr>
              <a:t>    </a:t>
            </a:r>
            <a:r>
              <a:rPr lang="zh-CN" altLang="zh-CN" sz="1800" dirty="0">
                <a:latin typeface="黑体" panose="02010609060101010101" pitchFamily="49" charset="-122"/>
                <a:ea typeface="黑体" panose="02010609060101010101" pitchFamily="49" charset="-122"/>
                <a:cs typeface="黑体" panose="02010609060101010101" pitchFamily="49" charset="-122"/>
              </a:rPr>
              <a:t>可画出它们随时间的变化曲线如图所示，（</a:t>
            </a:r>
            <a:r>
              <a:rPr lang="en-US" altLang="zh-CN" sz="1800" dirty="0">
                <a:latin typeface="黑体" panose="02010609060101010101" pitchFamily="49" charset="-122"/>
                <a:ea typeface="黑体" panose="02010609060101010101" pitchFamily="49" charset="-122"/>
                <a:cs typeface="黑体" panose="02010609060101010101" pitchFamily="49" charset="-122"/>
              </a:rPr>
              <a:t>a</a:t>
            </a:r>
            <a:r>
              <a:rPr lang="zh-CN" altLang="zh-CN" sz="1800" dirty="0">
                <a:latin typeface="黑体" panose="02010609060101010101" pitchFamily="49" charset="-122"/>
                <a:ea typeface="黑体" panose="02010609060101010101" pitchFamily="49" charset="-122"/>
                <a:cs typeface="黑体" panose="02010609060101010101" pitchFamily="49" charset="-122"/>
              </a:rPr>
              <a:t>）、（</a:t>
            </a:r>
            <a:r>
              <a:rPr lang="en-US" altLang="zh-CN" sz="1800" dirty="0">
                <a:latin typeface="黑体" panose="02010609060101010101" pitchFamily="49" charset="-122"/>
                <a:ea typeface="黑体" panose="02010609060101010101" pitchFamily="49" charset="-122"/>
                <a:cs typeface="黑体" panose="02010609060101010101" pitchFamily="49" charset="-122"/>
              </a:rPr>
              <a:t>b</a:t>
            </a:r>
            <a:r>
              <a:rPr lang="zh-CN" altLang="zh-CN" sz="1800" dirty="0">
                <a:latin typeface="黑体" panose="02010609060101010101" pitchFamily="49" charset="-122"/>
                <a:ea typeface="黑体" panose="02010609060101010101" pitchFamily="49" charset="-122"/>
                <a:cs typeface="黑体" panose="02010609060101010101" pitchFamily="49" charset="-122"/>
              </a:rPr>
              <a:t>）、（</a:t>
            </a:r>
            <a:r>
              <a:rPr lang="en-US" altLang="zh-CN" sz="1800" dirty="0">
                <a:latin typeface="黑体" panose="02010609060101010101" pitchFamily="49" charset="-122"/>
                <a:ea typeface="黑体" panose="02010609060101010101" pitchFamily="49" charset="-122"/>
                <a:cs typeface="黑体" panose="02010609060101010101" pitchFamily="49" charset="-122"/>
              </a:rPr>
              <a:t>c</a:t>
            </a:r>
            <a:r>
              <a:rPr lang="zh-CN" altLang="zh-CN" sz="1800" dirty="0">
                <a:latin typeface="黑体" panose="02010609060101010101" pitchFamily="49" charset="-122"/>
                <a:ea typeface="黑体" panose="02010609060101010101" pitchFamily="49" charset="-122"/>
                <a:cs typeface="黑体" panose="02010609060101010101" pitchFamily="49" charset="-122"/>
              </a:rPr>
              <a:t>）分别表示该机器人手臂关节的位移、速度、加速度运动轨迹曲线。可以看出，角速度曲线为一抛物线。</a:t>
            </a:r>
            <a:endParaRPr lang="zh-CN" altLang="zh-CN" sz="1800" dirty="0">
              <a:latin typeface="黑体" panose="02010609060101010101" pitchFamily="49" charset="-122"/>
              <a:ea typeface="黑体" panose="02010609060101010101" pitchFamily="49" charset="-122"/>
              <a:cs typeface="黑体" panose="02010609060101010101" pitchFamily="49" charset="-122"/>
            </a:endParaRPr>
          </a:p>
        </p:txBody>
      </p:sp>
      <p:sp>
        <p:nvSpPr>
          <p:cNvPr id="51206" name="文本框 10"/>
          <p:cNvSpPr txBox="1"/>
          <p:nvPr/>
        </p:nvSpPr>
        <p:spPr>
          <a:xfrm>
            <a:off x="595313" y="1325563"/>
            <a:ext cx="7986712" cy="338137"/>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600" dirty="0">
                <a:ea typeface="宋体" panose="02010600030101010101" pitchFamily="2" charset="-122"/>
              </a:rPr>
              <a:t>将约束条件带入，可得：</a:t>
            </a:r>
            <a:endParaRPr lang="zh-CN" altLang="en-US" sz="1600" dirty="0">
              <a:ea typeface="宋体" panose="02010600030101010101" pitchFamily="2" charset="-122"/>
            </a:endParaRPr>
          </a:p>
        </p:txBody>
      </p:sp>
      <p:sp>
        <p:nvSpPr>
          <p:cNvPr id="9" name="矩形 8"/>
          <p:cNvSpPr>
            <a:spLocks noChangeArrowheads="1"/>
          </p:cNvSpPr>
          <p:nvPr/>
        </p:nvSpPr>
        <p:spPr bwMode="auto">
          <a:xfrm>
            <a:off x="1214410" y="380023"/>
            <a:ext cx="3573613" cy="52322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7.2.2 </a:t>
            </a:r>
            <a:r>
              <a:rPr kumimoji="0" lang="zh-CN" altLang="en-US"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五</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p:bldP spid="5120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628650" y="190500"/>
            <a:ext cx="7886700" cy="863600"/>
          </a:xfrm>
        </p:spPr>
        <p:txBody>
          <a:bodyPr vert="horz" wrap="square" lIns="91436" tIns="45718" rIns="91436" bIns="45718" anchor="ctr" anchorCtr="0"/>
          <a:lstStyle/>
          <a:p>
            <a:r>
              <a:rPr lang="zh-CN" altLang="en-US" dirty="0">
                <a:ea typeface="宋体" panose="02010600030101010101" pitchFamily="2" charset="-122"/>
              </a:rPr>
              <a:t>机器人轨迹规划</a:t>
            </a:r>
            <a:endParaRPr lang="zh-CN" altLang="en-US" dirty="0">
              <a:ea typeface="宋体" panose="02010600030101010101" pitchFamily="2" charset="-122"/>
            </a:endParaRPr>
          </a:p>
        </p:txBody>
      </p:sp>
      <p:sp>
        <p:nvSpPr>
          <p:cNvPr id="24579" name="文本框 2"/>
          <p:cNvSpPr txBox="1"/>
          <p:nvPr/>
        </p:nvSpPr>
        <p:spPr>
          <a:xfrm>
            <a:off x="827088" y="1484313"/>
            <a:ext cx="1982787" cy="366712"/>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机器人运动学</a:t>
            </a:r>
            <a:endParaRPr lang="zh-CN" altLang="en-US" sz="1800" b="1" dirty="0">
              <a:ea typeface="宋体" panose="02010600030101010101" pitchFamily="2" charset="-122"/>
            </a:endParaRPr>
          </a:p>
        </p:txBody>
      </p:sp>
      <p:sp>
        <p:nvSpPr>
          <p:cNvPr id="24580" name="文本框 3"/>
          <p:cNvSpPr txBox="1"/>
          <p:nvPr/>
        </p:nvSpPr>
        <p:spPr>
          <a:xfrm>
            <a:off x="2406650" y="2420938"/>
            <a:ext cx="1981200" cy="369887"/>
          </a:xfrm>
          <a:prstGeom prst="rect">
            <a:avLst/>
          </a:prstGeom>
          <a:noFill/>
          <a:ln w="28575" cap="flat" cmpd="sng">
            <a:solidFill>
              <a:schemeClr val="tx1"/>
            </a:solidFill>
            <a:prstDash val="solid"/>
            <a:round/>
            <a:headEnd type="none" w="med" len="med"/>
            <a:tailEnd type="none" w="med" len="med"/>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机器人关节变量</a:t>
            </a:r>
            <a:endParaRPr lang="zh-CN" altLang="en-US" sz="1800" b="1" dirty="0">
              <a:ea typeface="宋体" panose="02010600030101010101" pitchFamily="2" charset="-122"/>
            </a:endParaRPr>
          </a:p>
        </p:txBody>
      </p:sp>
      <p:sp>
        <p:nvSpPr>
          <p:cNvPr id="24581" name="文本框 4"/>
          <p:cNvSpPr txBox="1"/>
          <p:nvPr/>
        </p:nvSpPr>
        <p:spPr>
          <a:xfrm>
            <a:off x="4497388" y="1844675"/>
            <a:ext cx="1122362" cy="369888"/>
          </a:xfrm>
          <a:prstGeom prst="rect">
            <a:avLst/>
          </a:prstGeom>
          <a:noFill/>
          <a:ln w="28575" cap="flat" cmpd="sng">
            <a:solidFill>
              <a:srgbClr val="FF0000"/>
            </a:solidFill>
            <a:prstDash val="solid"/>
            <a:round/>
            <a:headEnd type="none" w="med" len="med"/>
            <a:tailEnd type="none" w="med" len="med"/>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运动方程</a:t>
            </a:r>
            <a:endParaRPr lang="zh-CN" altLang="en-US" sz="1800" b="1" dirty="0">
              <a:ea typeface="宋体" panose="02010600030101010101" pitchFamily="2" charset="-122"/>
            </a:endParaRPr>
          </a:p>
        </p:txBody>
      </p:sp>
      <p:sp>
        <p:nvSpPr>
          <p:cNvPr id="24582" name="文本框 5"/>
          <p:cNvSpPr txBox="1"/>
          <p:nvPr/>
        </p:nvSpPr>
        <p:spPr>
          <a:xfrm>
            <a:off x="5934075" y="2420938"/>
            <a:ext cx="1347788" cy="369887"/>
          </a:xfrm>
          <a:prstGeom prst="rect">
            <a:avLst/>
          </a:prstGeom>
          <a:noFill/>
          <a:ln w="28575" cap="flat" cmpd="sng">
            <a:solidFill>
              <a:schemeClr val="tx1"/>
            </a:solidFill>
            <a:prstDash val="solid"/>
            <a:round/>
            <a:headEnd type="none" w="med" len="med"/>
            <a:tailEnd type="none" w="med" len="med"/>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机器人位姿</a:t>
            </a:r>
            <a:endParaRPr lang="zh-CN" altLang="en-US" sz="1800" b="1" dirty="0">
              <a:ea typeface="宋体" panose="02010600030101010101" pitchFamily="2" charset="-122"/>
            </a:endParaRPr>
          </a:p>
        </p:txBody>
      </p:sp>
      <p:sp>
        <p:nvSpPr>
          <p:cNvPr id="24583" name="左右箭头 7"/>
          <p:cNvSpPr/>
          <p:nvPr/>
        </p:nvSpPr>
        <p:spPr>
          <a:xfrm>
            <a:off x="4494213" y="2565400"/>
            <a:ext cx="1223962" cy="142875"/>
          </a:xfrm>
          <a:prstGeom prst="leftRightArrow">
            <a:avLst>
              <a:gd name="adj1" fmla="val 50000"/>
              <a:gd name="adj2" fmla="val 50329"/>
            </a:avLst>
          </a:prstGeom>
          <a:solidFill>
            <a:schemeClr val="accent1"/>
          </a:solidFill>
          <a:ln w="9525" cap="flat" cmpd="sng">
            <a:solidFill>
              <a:schemeClr val="tx1"/>
            </a:solidFill>
            <a:prstDash val="solid"/>
            <a:round/>
            <a:headEnd type="none" w="med" len="med"/>
            <a:tailEnd type="none" w="med" len="med"/>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b="1" dirty="0">
              <a:ea typeface="宋体" panose="02010600030101010101" pitchFamily="2" charset="-122"/>
            </a:endParaRPr>
          </a:p>
        </p:txBody>
      </p:sp>
      <p:sp>
        <p:nvSpPr>
          <p:cNvPr id="24584" name="文本框 8"/>
          <p:cNvSpPr txBox="1"/>
          <p:nvPr/>
        </p:nvSpPr>
        <p:spPr>
          <a:xfrm>
            <a:off x="860425" y="3281363"/>
            <a:ext cx="1982788" cy="366712"/>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机器人轨迹规划</a:t>
            </a:r>
            <a:endParaRPr lang="zh-CN" altLang="en-US" sz="1800" b="1" dirty="0">
              <a:ea typeface="宋体" panose="02010600030101010101" pitchFamily="2" charset="-122"/>
            </a:endParaRPr>
          </a:p>
        </p:txBody>
      </p:sp>
      <p:sp>
        <p:nvSpPr>
          <p:cNvPr id="24585" name="文本框 9"/>
          <p:cNvSpPr txBox="1"/>
          <p:nvPr/>
        </p:nvSpPr>
        <p:spPr>
          <a:xfrm>
            <a:off x="2870200" y="4217988"/>
            <a:ext cx="1493838" cy="368300"/>
          </a:xfrm>
          <a:prstGeom prst="rect">
            <a:avLst/>
          </a:prstGeom>
          <a:noFill/>
          <a:ln w="28575" cap="flat" cmpd="sng">
            <a:solidFill>
              <a:schemeClr val="tx1"/>
            </a:solidFill>
            <a:prstDash val="solid"/>
            <a:round/>
            <a:headEnd type="none" w="med" len="med"/>
            <a:tailEnd type="none" w="med" len="med"/>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机器人位姿</a:t>
            </a:r>
            <a:r>
              <a:rPr lang="en-US" altLang="zh-CN" sz="1800" b="1" dirty="0">
                <a:ea typeface="宋体" panose="02010600030101010101" pitchFamily="2" charset="-122"/>
              </a:rPr>
              <a:t>1</a:t>
            </a:r>
            <a:endParaRPr lang="en-US" altLang="zh-CN" sz="1800" b="1" dirty="0">
              <a:ea typeface="宋体" panose="02010600030101010101" pitchFamily="2" charset="-122"/>
            </a:endParaRPr>
          </a:p>
        </p:txBody>
      </p:sp>
      <p:sp>
        <p:nvSpPr>
          <p:cNvPr id="24586" name="文本框 10"/>
          <p:cNvSpPr txBox="1"/>
          <p:nvPr/>
        </p:nvSpPr>
        <p:spPr>
          <a:xfrm>
            <a:off x="4459288" y="3784600"/>
            <a:ext cx="1824037" cy="366713"/>
          </a:xfrm>
          <a:prstGeom prst="rect">
            <a:avLst/>
          </a:prstGeom>
          <a:noFill/>
          <a:ln w="28575" cap="flat" cmpd="sng">
            <a:solidFill>
              <a:srgbClr val="FF0000"/>
            </a:solidFill>
            <a:prstDash val="solid"/>
            <a:round/>
            <a:headEnd type="none" w="med" len="med"/>
            <a:tailEnd type="none" w="med" len="med"/>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轨迹：关节变量</a:t>
            </a:r>
            <a:endParaRPr lang="zh-CN" altLang="en-US" sz="1800" b="1" dirty="0">
              <a:ea typeface="宋体" panose="02010600030101010101" pitchFamily="2" charset="-122"/>
            </a:endParaRPr>
          </a:p>
        </p:txBody>
      </p:sp>
      <p:sp>
        <p:nvSpPr>
          <p:cNvPr id="24587" name="左右箭头 12"/>
          <p:cNvSpPr/>
          <p:nvPr/>
        </p:nvSpPr>
        <p:spPr>
          <a:xfrm>
            <a:off x="4527550" y="4362450"/>
            <a:ext cx="1819275" cy="139700"/>
          </a:xfrm>
          <a:prstGeom prst="leftRightArrow">
            <a:avLst>
              <a:gd name="adj1" fmla="val 50000"/>
              <a:gd name="adj2" fmla="val 50101"/>
            </a:avLst>
          </a:prstGeom>
          <a:solidFill>
            <a:schemeClr val="accent1"/>
          </a:solidFill>
          <a:ln w="9525" cap="flat" cmpd="sng">
            <a:solidFill>
              <a:schemeClr val="tx1"/>
            </a:solidFill>
            <a:prstDash val="solid"/>
            <a:round/>
            <a:headEnd type="none" w="med" len="med"/>
            <a:tailEnd type="none" w="med" len="med"/>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b="1" dirty="0">
              <a:ea typeface="宋体" panose="02010600030101010101" pitchFamily="2" charset="-122"/>
            </a:endParaRPr>
          </a:p>
        </p:txBody>
      </p:sp>
      <p:sp>
        <p:nvSpPr>
          <p:cNvPr id="24588" name="文本框 13"/>
          <p:cNvSpPr txBox="1"/>
          <p:nvPr/>
        </p:nvSpPr>
        <p:spPr>
          <a:xfrm>
            <a:off x="6475413" y="4217988"/>
            <a:ext cx="1495425" cy="368300"/>
          </a:xfrm>
          <a:prstGeom prst="rect">
            <a:avLst/>
          </a:prstGeom>
          <a:noFill/>
          <a:ln w="28575" cap="flat" cmpd="sng">
            <a:solidFill>
              <a:schemeClr val="tx1"/>
            </a:solidFill>
            <a:prstDash val="solid"/>
            <a:round/>
            <a:headEnd type="none" w="med" len="med"/>
            <a:tailEnd type="none" w="med" len="med"/>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机器人位姿</a:t>
            </a:r>
            <a:r>
              <a:rPr lang="en-US" altLang="zh-CN" sz="1800" b="1" dirty="0">
                <a:ea typeface="宋体" panose="02010600030101010101" pitchFamily="2" charset="-122"/>
              </a:rPr>
              <a:t>2</a:t>
            </a:r>
            <a:endParaRPr lang="en-US" altLang="zh-CN" sz="1800" b="1" dirty="0">
              <a:ea typeface="宋体" panose="02010600030101010101" pitchFamily="2" charset="-122"/>
            </a:endParaRPr>
          </a:p>
        </p:txBody>
      </p:sp>
      <p:cxnSp>
        <p:nvCxnSpPr>
          <p:cNvPr id="24589" name="直接连接符 14"/>
          <p:cNvCxnSpPr/>
          <p:nvPr/>
        </p:nvCxnSpPr>
        <p:spPr>
          <a:xfrm>
            <a:off x="1435100" y="3198813"/>
            <a:ext cx="6954838" cy="0"/>
          </a:xfrm>
          <a:prstGeom prst="line">
            <a:avLst/>
          </a:prstGeom>
          <a:ln w="9525" cap="flat" cmpd="sng">
            <a:solidFill>
              <a:schemeClr val="tx1"/>
            </a:solidFill>
            <a:prstDash val="solid"/>
            <a:headEnd type="none" w="med" len="med"/>
            <a:tailEnd type="none" w="med" len="med"/>
          </a:ln>
        </p:spPr>
      </p:cxnSp>
      <p:sp>
        <p:nvSpPr>
          <p:cNvPr id="24590" name="文本框 15"/>
          <p:cNvSpPr txBox="1"/>
          <p:nvPr/>
        </p:nvSpPr>
        <p:spPr>
          <a:xfrm>
            <a:off x="976313" y="3800475"/>
            <a:ext cx="460375" cy="1471613"/>
          </a:xfrm>
          <a:prstGeom prst="rect">
            <a:avLst/>
          </a:prstGeom>
          <a:noFill/>
          <a:ln w="28575" cap="flat" cmpd="sng">
            <a:solidFill>
              <a:schemeClr val="tx1"/>
            </a:solidFill>
            <a:prstDash val="solid"/>
            <a:round/>
            <a:headEnd type="none" w="med" len="med"/>
            <a:tailEnd type="none" w="med" len="med"/>
          </a:ln>
        </p:spPr>
        <p:txBody>
          <a:bodyPr vert="eaVert">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机器人运动学</a:t>
            </a:r>
            <a:endParaRPr lang="zh-CN" altLang="en-US" sz="1800" b="1" dirty="0">
              <a:ea typeface="宋体" panose="02010600030101010101" pitchFamily="2" charset="-122"/>
            </a:endParaRPr>
          </a:p>
        </p:txBody>
      </p:sp>
      <p:sp>
        <p:nvSpPr>
          <p:cNvPr id="24591" name="文本框 16"/>
          <p:cNvSpPr txBox="1"/>
          <p:nvPr/>
        </p:nvSpPr>
        <p:spPr>
          <a:xfrm>
            <a:off x="1938338" y="3786188"/>
            <a:ext cx="460375" cy="1471612"/>
          </a:xfrm>
          <a:prstGeom prst="rect">
            <a:avLst/>
          </a:prstGeom>
          <a:noFill/>
          <a:ln w="28575" cap="flat" cmpd="sng">
            <a:solidFill>
              <a:schemeClr val="tx1"/>
            </a:solidFill>
            <a:prstDash val="solid"/>
            <a:round/>
            <a:headEnd type="none" w="med" len="med"/>
            <a:tailEnd type="none" w="med" len="med"/>
          </a:ln>
        </p:spPr>
        <p:txBody>
          <a:bodyPr vert="eaVert">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机器人动力学</a:t>
            </a:r>
            <a:endParaRPr lang="zh-CN" altLang="en-US" sz="1800" b="1" dirty="0">
              <a:ea typeface="宋体" panose="02010600030101010101" pitchFamily="2" charset="-122"/>
            </a:endParaRPr>
          </a:p>
        </p:txBody>
      </p:sp>
      <p:sp>
        <p:nvSpPr>
          <p:cNvPr id="24592" name="文本框 17"/>
          <p:cNvSpPr txBox="1"/>
          <p:nvPr/>
        </p:nvSpPr>
        <p:spPr>
          <a:xfrm>
            <a:off x="4533900" y="4721225"/>
            <a:ext cx="1608138" cy="368300"/>
          </a:xfrm>
          <a:prstGeom prst="rect">
            <a:avLst/>
          </a:prstGeom>
          <a:noFill/>
          <a:ln w="28575" cap="flat" cmpd="sng">
            <a:solidFill>
              <a:srgbClr val="FF0000"/>
            </a:solidFill>
            <a:prstDash val="solid"/>
            <a:round/>
            <a:headEnd type="none" w="med" len="med"/>
            <a:tailEnd type="none" w="med" len="med"/>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速度、加速度</a:t>
            </a:r>
            <a:endParaRPr lang="zh-CN" altLang="en-US" sz="1800" b="1" dirty="0">
              <a:ea typeface="宋体" panose="02010600030101010101" pitchFamily="2" charset="-122"/>
            </a:endParaRPr>
          </a:p>
        </p:txBody>
      </p:sp>
      <p:sp>
        <p:nvSpPr>
          <p:cNvPr id="24593" name="Text Box 5"/>
          <p:cNvSpPr txBox="1"/>
          <p:nvPr/>
        </p:nvSpPr>
        <p:spPr>
          <a:xfrm>
            <a:off x="1938655" y="5283200"/>
            <a:ext cx="6447790" cy="368300"/>
          </a:xfrm>
          <a:prstGeom prst="rect">
            <a:avLst/>
          </a:prstGeom>
          <a:noFill/>
          <a:ln w="9525">
            <a:noFill/>
          </a:ln>
        </p:spPr>
        <p:txBody>
          <a:bodyPr wrap="squar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solidFill>
                  <a:srgbClr val="0000CC"/>
                </a:solidFill>
                <a:ea typeface="宋体" panose="02010600030101010101" pitchFamily="2" charset="-122"/>
              </a:rPr>
              <a:t>轨迹</a:t>
            </a:r>
            <a:r>
              <a:rPr lang="zh-CN" altLang="en-US" sz="1800" b="1" dirty="0">
                <a:ea typeface="宋体" panose="02010600030101010101" pitchFamily="2" charset="-122"/>
              </a:rPr>
              <a:t>：机械手在运动过程中的位移、速度和加速度。</a:t>
            </a:r>
            <a:endParaRPr lang="zh-CN" altLang="en-US" sz="1800" b="1" dirty="0">
              <a:ea typeface="宋体" panose="02010600030101010101" pitchFamily="2" charset="-122"/>
            </a:endParaRPr>
          </a:p>
        </p:txBody>
      </p:sp>
      <p:sp>
        <p:nvSpPr>
          <p:cNvPr id="24594" name="Text Box 6"/>
          <p:cNvSpPr txBox="1"/>
          <p:nvPr/>
        </p:nvSpPr>
        <p:spPr>
          <a:xfrm>
            <a:off x="1963738" y="5653088"/>
            <a:ext cx="6426200" cy="646112"/>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solidFill>
                  <a:srgbClr val="0000CC"/>
                </a:solidFill>
                <a:ea typeface="宋体" panose="02010600030101010101" pitchFamily="2" charset="-122"/>
              </a:rPr>
              <a:t>轨迹规划：</a:t>
            </a:r>
            <a:r>
              <a:rPr lang="zh-CN" altLang="en-US" sz="1800" b="1" dirty="0">
                <a:ea typeface="宋体" panose="02010600030101010101" pitchFamily="2" charset="-122"/>
              </a:rPr>
              <a:t>根据作业任务的要求，计算出预期的运动轨迹。分为</a:t>
            </a:r>
            <a:r>
              <a:rPr lang="zh-CN" altLang="en-US" sz="1800" b="1" dirty="0">
                <a:solidFill>
                  <a:srgbClr val="0000CC"/>
                </a:solidFill>
                <a:ea typeface="宋体" panose="02010600030101010101" pitchFamily="2" charset="-122"/>
              </a:rPr>
              <a:t>关节空间规划</a:t>
            </a:r>
            <a:r>
              <a:rPr lang="zh-CN" altLang="en-US" sz="1800" b="1" dirty="0">
                <a:ea typeface="宋体" panose="02010600030101010101" pitchFamily="2" charset="-122"/>
              </a:rPr>
              <a:t>和</a:t>
            </a:r>
            <a:r>
              <a:rPr lang="zh-CN" altLang="en-US" sz="1800" b="1" dirty="0">
                <a:solidFill>
                  <a:srgbClr val="0000CC"/>
                </a:solidFill>
                <a:ea typeface="宋体" panose="02010600030101010101" pitchFamily="2" charset="-122"/>
              </a:rPr>
              <a:t>直角坐标空间</a:t>
            </a:r>
            <a:r>
              <a:rPr lang="zh-CN" altLang="en-US" sz="1800" b="1" dirty="0">
                <a:ea typeface="宋体" panose="02010600030101010101" pitchFamily="2" charset="-122"/>
              </a:rPr>
              <a:t>规划两类。</a:t>
            </a:r>
            <a:endParaRPr lang="zh-CN" altLang="en-US" sz="1800" b="1" dirty="0">
              <a:solidFill>
                <a:srgbClr val="0000CC"/>
              </a:solidFill>
              <a:ea typeface="宋体" panose="02010600030101010101" pitchFamily="2" charset="-122"/>
            </a:endParaRPr>
          </a:p>
        </p:txBody>
      </p:sp>
    </p:spTree>
    <p:custDataLst>
      <p:tags r:id="rId1"/>
    </p:custDataLst>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9" name="矩形 8"/>
          <p:cNvSpPr>
            <a:spLocks noChangeArrowheads="1"/>
          </p:cNvSpPr>
          <p:nvPr/>
        </p:nvSpPr>
        <p:spPr bwMode="auto">
          <a:xfrm>
            <a:off x="1214410" y="380023"/>
            <a:ext cx="3573613"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7.2.3 </a:t>
            </a:r>
            <a:r>
              <a:rPr kumimoji="0" lang="zh-CN" altLang="en-US"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高</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mc:AlternateContent xmlns:mc="http://schemas.openxmlformats.org/markup-compatibility/2006">
        <mc:Choice xmlns:a14="http://schemas.microsoft.com/office/drawing/2010/main" Requires="a14">
          <p:sp>
            <p:nvSpPr>
              <p:cNvPr id="100" name="文本框 99"/>
              <p:cNvSpPr txBox="1"/>
              <p:nvPr/>
            </p:nvSpPr>
            <p:spPr>
              <a:xfrm>
                <a:off x="539750" y="1193165"/>
                <a:ext cx="8234045" cy="2006600"/>
              </a:xfrm>
              <a:prstGeom prst="rect">
                <a:avLst/>
              </a:prstGeom>
              <a:noFill/>
              <a:ln w="9525">
                <a:noFill/>
              </a:ln>
            </p:spPr>
            <p:txBody>
              <a:bodyPr wrap="square">
                <a:spAutoFit/>
              </a:bodyPr>
              <a:p>
                <a:pPr indent="469900" algn="just">
                  <a:lnSpc>
                    <a:spcPct val="115000"/>
                  </a:lnSpc>
                </a:pP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除了指定起点、单个中间点及终点外，若还指定了其他中间点时，可以通过匹配每一点的位置、速度和加速度，利用如下的</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高次多项式来规划以获得</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连续的轨迹：</a:t>
                </a:r>
                <a:endParaRPr lang="zh-CN" sz="200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a:lnSpc>
                    <a:spcPct val="115000"/>
                  </a:lnSpc>
                  <a:spcBef>
                    <a:spcPts val="1200"/>
                  </a:spcBef>
                  <a:spcAft>
                    <a:spcPts val="0"/>
                  </a:spcAft>
                  <a:buFont typeface="Arial" panose="020B0604020202020204" pitchFamily="34" charset="0"/>
                </a:pPr>
                <a14:m>
                  <m:oMathPara xmlns:m="http://schemas.openxmlformats.org/officeDocument/2006/math">
                    <m:oMathParaPr>
                      <m:jc m:val="centerGroup"/>
                    </m:oMathParaPr>
                    <m:oMath xmlns:m="http://schemas.openxmlformats.org/officeDocument/2006/math">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𝜃</m:t>
                      </m:r>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m:t>
                      </m:r>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𝑐</m:t>
                          </m:r>
                        </m:e>
                        <m:sub>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0</m:t>
                          </m:r>
                        </m:sub>
                      </m:sSub>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𝑐</m:t>
                          </m:r>
                        </m:e>
                        <m:sub>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1</m:t>
                          </m:r>
                        </m:sub>
                      </m:sSub>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𝑐</m:t>
                          </m:r>
                        </m:e>
                        <m:sub>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2</m:t>
                          </m:r>
                        </m:sub>
                      </m:sSub>
                      <m:sSup>
                        <m:sSup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p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e>
                        <m:sup>
                          <m:r>
                            <a:rPr lang="en-US" sz="2000" i="1">
                              <a:latin typeface="Cambria Math" panose="02040503050406030204" pitchFamily="18" charset="0"/>
                            </a:rPr>
                            <m:t>2</m:t>
                          </m:r>
                        </m:sup>
                      </m:sSup>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𝑐</m:t>
                          </m:r>
                        </m:e>
                        <m:sub>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𝑛</m:t>
                          </m:r>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m:t>
                          </m:r>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1</m:t>
                          </m:r>
                        </m:sub>
                      </m:sSub>
                      <m:sSup>
                        <m:sSup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p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e>
                        <m:sup>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1</m:t>
                          </m:r>
                        </m:sup>
                      </m:sSup>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𝑐</m:t>
                          </m:r>
                        </m:e>
                        <m:sub>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𝑛</m:t>
                          </m:r>
                        </m:sub>
                      </m:sSub>
                      <m:sSup>
                        <m:sSup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p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e>
                        <m:sup>
                          <m:r>
                            <a:rPr lang="en-US" sz="2000" i="1">
                              <a:latin typeface="Cambria Math" panose="02040503050406030204" pitchFamily="18" charset="0"/>
                            </a:rPr>
                            <m:t>𝑛</m:t>
                          </m:r>
                        </m:sup>
                      </m:sSup>
                    </m:oMath>
                  </m:oMathPara>
                </a14:m>
                <a:endParaRPr sz="2000" i="1">
                  <a:latin typeface="Cambria Math" panose="02040503050406030204" pitchFamily="18" charset="0"/>
                </a:endParaRPr>
              </a:p>
              <a:p>
                <a:pPr>
                  <a:lnSpc>
                    <a:spcPct val="115000"/>
                  </a:lnSpc>
                  <a:spcBef>
                    <a:spcPts val="1200"/>
                  </a:spcBef>
                  <a:spcAft>
                    <a:spcPts val="0"/>
                  </a:spcAft>
                  <a:buFont typeface="Arial" panose="020B0604020202020204" pitchFamily="34" charset="0"/>
                </a:pPr>
                <a:r>
                  <a:rPr lang="en-US" alt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然而，对路径上的每一点都求解高次多项式方程需要大量的计算。</a:t>
                </a:r>
                <a:endParaRPr lang="zh-CN" altLang="en-US" sz="200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mc:Choice>
        <mc:Fallback>
          <p:sp>
            <p:nvSpPr>
              <p:cNvPr id="100" name="文本框 99"/>
              <p:cNvSpPr txBox="1">
                <a:spLocks noRot="1" noChangeAspect="1" noMove="1" noResize="1" noEditPoints="1" noAdjustHandles="1" noChangeArrowheads="1" noChangeShapeType="1" noTextEdit="1"/>
              </p:cNvSpPr>
              <p:nvPr/>
            </p:nvSpPr>
            <p:spPr>
              <a:xfrm>
                <a:off x="539750" y="1193165"/>
                <a:ext cx="8234045" cy="2006600"/>
              </a:xfrm>
              <a:prstGeom prst="rect">
                <a:avLst/>
              </a:prstGeom>
              <a:blipFill rotWithShape="1">
                <a:blip r:embed="rId1"/>
                <a:stretch>
                  <a:fillRect/>
                </a:stretch>
              </a:blipFill>
              <a:ln w="9525">
                <a:noFill/>
              </a:ln>
            </p:spPr>
            <p:txBody>
              <a:bodyPr/>
              <a:lstStyle/>
              <a:p>
                <a:r>
                  <a:rPr lang="zh-CN" altLang="en-US">
                    <a:noFill/>
                  </a:rPr>
                  <a:t> </a:t>
                </a:r>
              </a:p>
            </p:txBody>
          </p:sp>
        </mc:Fallback>
      </mc:AlternateContent>
      <p:sp>
        <p:nvSpPr>
          <p:cNvPr id="2" name="文本框 1"/>
          <p:cNvSpPr txBox="1"/>
          <p:nvPr/>
        </p:nvSpPr>
        <p:spPr>
          <a:xfrm>
            <a:off x="539115" y="3213100"/>
            <a:ext cx="8234680" cy="1153160"/>
          </a:xfrm>
          <a:prstGeom prst="rect">
            <a:avLst/>
          </a:prstGeom>
          <a:noFill/>
        </p:spPr>
        <p:txBody>
          <a:bodyPr wrap="square" rtlCol="0" anchor="t">
            <a:spAutoFit/>
          </a:bodyPr>
          <a:p>
            <a:pPr algn="just">
              <a:lnSpc>
                <a:spcPct val="115000"/>
              </a:lnSpc>
              <a:buFont typeface="Arial" panose="020B0604020202020204" pitchFamily="34" charset="0"/>
            </a:pPr>
            <a:r>
              <a:rPr lang="en-US" altLang="zh-CN"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为降低运算复杂度，可在轨迹</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的</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不同运动段采用不同低次多项式，然后将它们平滑过渡地连在一起以满足各点的边界条件。具体地，可使用</a:t>
            </a:r>
            <a:r>
              <a:rPr lang="en-US"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4-3-4</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轨迹、</a:t>
            </a:r>
            <a:r>
              <a:rPr lang="en-US"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3-5-3</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轨迹或五段三次多项式轨迹代替七次多项式轨迹。</a:t>
            </a:r>
            <a:endParaRPr lang="zh-CN" altLang="en-US"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文本框 2"/>
          <p:cNvSpPr txBox="1"/>
          <p:nvPr/>
        </p:nvSpPr>
        <p:spPr>
          <a:xfrm>
            <a:off x="539115" y="4366260"/>
            <a:ext cx="8234680" cy="1861185"/>
          </a:xfrm>
          <a:prstGeom prst="rect">
            <a:avLst/>
          </a:prstGeom>
          <a:noFill/>
        </p:spPr>
        <p:txBody>
          <a:bodyPr wrap="square" rtlCol="0" anchor="t">
            <a:spAutoFit/>
          </a:bodyPr>
          <a:p>
            <a:pPr algn="just">
              <a:lnSpc>
                <a:spcPct val="115000"/>
              </a:lnSpc>
              <a:buFont typeface="Arial" panose="020B0604020202020204" pitchFamily="34" charset="0"/>
            </a:pPr>
            <a:r>
              <a:rPr lang="en-US" altLang="zh-CN"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对</a:t>
            </a:r>
            <a:r>
              <a:rPr lang="en-US"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4-3-4</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轨迹，首先使用四次多项式来规划从起点到第一中间点之间的轨迹，再用三次多项式来规划两个中间点之间的轨迹，最后再用四次多项式来规划从最后一个中间点到终点之间的轨迹。同样的道理，</a:t>
            </a:r>
            <a:r>
              <a:rPr lang="en-US"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3-5-3</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rPr>
              <a:t>轨迹则是分别用三次多项式、五次多项式和三次多项式来依次规划初始点到第一中间点、相邻两个中间点以及最后一个中间点到终点的轨迹。</a:t>
            </a:r>
            <a:endParaRPr lang="zh-CN" altLang="en-US" sz="2000">
              <a:solidFill>
                <a:srgbClr val="00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9" name="矩形 8"/>
          <p:cNvSpPr>
            <a:spLocks noChangeArrowheads="1"/>
          </p:cNvSpPr>
          <p:nvPr/>
        </p:nvSpPr>
        <p:spPr bwMode="auto">
          <a:xfrm>
            <a:off x="1214410" y="380023"/>
            <a:ext cx="3573613"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7.2.3 </a:t>
            </a:r>
            <a:r>
              <a:rPr kumimoji="0" lang="zh-CN" altLang="en-US"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高</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mc:AlternateContent xmlns:mc="http://schemas.openxmlformats.org/markup-compatibility/2006">
        <mc:Choice xmlns:a14="http://schemas.microsoft.com/office/drawing/2010/main" Requires="a14">
          <p:sp>
            <p:nvSpPr>
              <p:cNvPr id="3" name="文本框 2"/>
              <p:cNvSpPr txBox="1"/>
              <p:nvPr/>
            </p:nvSpPr>
            <p:spPr>
              <a:xfrm>
                <a:off x="970280" y="1228725"/>
                <a:ext cx="6669405" cy="1551305"/>
              </a:xfrm>
              <a:prstGeom prst="rect">
                <a:avLst/>
              </a:prstGeom>
              <a:noFill/>
            </p:spPr>
            <p:txBody>
              <a:bodyPr wrap="square" rtlCol="0">
                <a:spAutoFit/>
              </a:bodyPr>
              <a:p>
                <a:pPr>
                  <a:lnSpc>
                    <a:spcPct val="100000"/>
                  </a:lnSpc>
                  <a:spcBef>
                    <a:spcPts val="0"/>
                  </a:spcBef>
                  <a:spcAft>
                    <a:spcPts val="1200"/>
                  </a:spcAft>
                </a:pPr>
                <a:r>
                  <a:rPr lang="zh-CN" altLang="en-US" sz="2000">
                    <a:latin typeface="黑体" panose="02010609060101010101" pitchFamily="49" charset="-122"/>
                    <a:ea typeface="黑体" panose="02010609060101010101" pitchFamily="49" charset="-122"/>
                    <a:cs typeface="黑体" panose="02010609060101010101" pitchFamily="49" charset="-122"/>
                  </a:rPr>
                  <a:t>对于</a:t>
                </a:r>
                <a:r>
                  <a:rPr lang="en-US" altLang="zh-CN" sz="2000">
                    <a:latin typeface="黑体" panose="02010609060101010101" pitchFamily="49" charset="-122"/>
                    <a:ea typeface="黑体" panose="02010609060101010101" pitchFamily="49" charset="-122"/>
                    <a:cs typeface="黑体" panose="02010609060101010101" pitchFamily="49" charset="-122"/>
                  </a:rPr>
                  <a:t>4-3-4</a:t>
                </a:r>
                <a:r>
                  <a:rPr lang="zh-CN" altLang="en-US" sz="2000">
                    <a:latin typeface="黑体" panose="02010609060101010101" pitchFamily="49" charset="-122"/>
                    <a:ea typeface="黑体" panose="02010609060101010101" pitchFamily="49" charset="-122"/>
                    <a:cs typeface="黑体" panose="02010609060101010101" pitchFamily="49" charset="-122"/>
                  </a:rPr>
                  <a:t>轨迹，其形式如下：</a:t>
                </a:r>
                <a:endParaRPr lang="zh-CN" altLang="en-US" sz="2000">
                  <a:latin typeface="黑体" panose="02010609060101010101" pitchFamily="49" charset="-122"/>
                  <a:ea typeface="黑体" panose="02010609060101010101" pitchFamily="49" charset="-122"/>
                  <a:cs typeface="黑体" panose="02010609060101010101" pitchFamily="49" charset="-122"/>
                </a:endParaRPr>
              </a:p>
              <a:p>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panose="02040503050406030204" pitchFamily="18" charset="0"/>
                              <a:ea typeface="黑体" panose="02010609060101010101" pitchFamily="49" charset="-122"/>
                              <a:cs typeface="Cambria Math" panose="02040503050406030204" pitchFamily="18" charset="0"/>
                            </a:rPr>
                          </m:ctrlPr>
                        </m:dPr>
                        <m:e>
                          <m:eqArr>
                            <m:eqArrPr>
                              <m:ctrlPr>
                                <a:rPr lang="en-US" altLang="zh-CN" sz="2000" i="1">
                                  <a:latin typeface="Cambria Math" panose="02040503050406030204" pitchFamily="18" charset="0"/>
                                  <a:ea typeface="黑体" panose="02010609060101010101" pitchFamily="49" charset="-122"/>
                                  <a:cs typeface="Cambria Math" panose="02040503050406030204" pitchFamily="18" charset="0"/>
                                </a:rPr>
                              </m:ctrlPr>
                            </m:eqArrPr>
                            <m:e>
                              <m:r>
                                <a:rPr lang="en-US" altLang="zh-CN" sz="2000" i="1">
                                  <a:latin typeface="Cambria Math" panose="02040503050406030204" pitchFamily="18" charset="0"/>
                                  <a:ea typeface="MS Mincho" charset="0"/>
                                  <a:cs typeface="Cambria Math" panose="02040503050406030204" pitchFamily="18" charset="0"/>
                                </a:rPr>
                                <m:t>𝜃</m:t>
                              </m:r>
                              <m:sSub>
                                <m:sSubPr>
                                  <m:ctrlPr>
                                    <a:rPr lang="en-US" altLang="zh-CN" sz="2000" i="1">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黑体" panose="02010609060101010101" pitchFamily="49" charset="-122"/>
                                      <a:cs typeface="Cambria Math" panose="02040503050406030204" pitchFamily="18" charset="0"/>
                                    </a:rPr>
                                    <m:t>𝑡</m:t>
                                  </m:r>
                                  <m:r>
                                    <a:rPr lang="en-US" altLang="zh-CN" sz="2000" i="1">
                                      <a:latin typeface="Cambria Math" panose="02040503050406030204" pitchFamily="18" charset="0"/>
                                      <a:ea typeface="MS Mincho" charset="0"/>
                                      <a:cs typeface="Cambria Math" panose="02040503050406030204" pitchFamily="18" charset="0"/>
                                    </a:rPr>
                                    <m:t>)</m:t>
                                  </m:r>
                                </m:e>
                                <m:sub>
                                  <m:r>
                                    <a:rPr lang="en-US" altLang="zh-CN" sz="2000" i="1">
                                      <a:latin typeface="Cambria Math" panose="02040503050406030204" pitchFamily="18" charset="0"/>
                                      <a:ea typeface="MS Mincho" charset="0"/>
                                      <a:cs typeface="Cambria Math" panose="02040503050406030204" pitchFamily="18" charset="0"/>
                                    </a:rPr>
                                    <m:t>1</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𝑎</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0</m:t>
                                  </m:r>
                                </m:sub>
                              </m:sSub>
                              <m:r>
                                <a:rPr lang="en-US" altLang="zh-CN"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𝑎</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1</m:t>
                                  </m:r>
                                </m:sub>
                              </m:sSub>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r>
                                <a:rPr lang="en-US" altLang="zh-CN"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𝑎</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2</m:t>
                                  </m:r>
                                </m:sub>
                              </m:sSub>
                              <m:sSup>
                                <m:sSup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p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e>
                                <m:sup>
                                  <m:r>
                                    <a:rPr lang="en-US" sz="2000" i="1">
                                      <a:latin typeface="Cambria Math" panose="02040503050406030204" pitchFamily="18" charset="0"/>
                                      <a:ea typeface="MS Mincho" charset="0"/>
                                      <a:cs typeface="Cambria Math" panose="02040503050406030204" pitchFamily="18" charset="0"/>
                                    </a:rPr>
                                    <m:t>2</m:t>
                                  </m:r>
                                </m:sup>
                              </m:sSup>
                              <m:r>
                                <a:rPr lang="en-US" altLang="zh-CN"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𝑎</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3</m:t>
                                  </m:r>
                                </m:sub>
                              </m:sSub>
                              <m:sSup>
                                <m:sSup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p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e>
                                <m:sup>
                                  <m:r>
                                    <a:rPr lang="en-US" sz="2000" i="1">
                                      <a:latin typeface="Cambria Math" panose="02040503050406030204" pitchFamily="18" charset="0"/>
                                      <a:ea typeface="MS Mincho" charset="0"/>
                                      <a:cs typeface="Cambria Math" panose="02040503050406030204" pitchFamily="18" charset="0"/>
                                    </a:rPr>
                                    <m:t>3</m:t>
                                  </m:r>
                                </m:sup>
                              </m:sSup>
                              <m:r>
                                <a:rPr lang="en-US" altLang="zh-CN"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𝑎</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4</m:t>
                                  </m:r>
                                </m:sub>
                              </m:sSub>
                              <m:sSup>
                                <m:sSup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p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e>
                                <m:sup>
                                  <m:r>
                                    <a:rPr lang="en-US" sz="2000" i="1">
                                      <a:latin typeface="Cambria Math" panose="02040503050406030204" pitchFamily="18" charset="0"/>
                                      <a:ea typeface="MS Mincho" charset="0"/>
                                      <a:cs typeface="Cambria Math" panose="02040503050406030204" pitchFamily="18" charset="0"/>
                                    </a:rPr>
                                    <m:t>4</m:t>
                                  </m:r>
                                </m:sup>
                              </m:sSup>
                            </m:e>
                            <m:e>
                              <m:r>
                                <a:rPr lang="en-US" altLang="zh-CN" sz="2000" i="1">
                                  <a:latin typeface="Cambria Math" panose="02040503050406030204" pitchFamily="18" charset="0"/>
                                  <a:ea typeface="MS Mincho" charset="0"/>
                                  <a:cs typeface="Cambria Math" panose="02040503050406030204" pitchFamily="18" charset="0"/>
                                </a:rPr>
                                <m:t>𝜃</m:t>
                              </m:r>
                              <m:sSub>
                                <m:sSubPr>
                                  <m:ctrlPr>
                                    <a:rPr lang="en-US" altLang="zh-CN" sz="2000" i="1">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黑体" panose="02010609060101010101" pitchFamily="49" charset="-122"/>
                                      <a:cs typeface="Cambria Math" panose="02040503050406030204" pitchFamily="18" charset="0"/>
                                    </a:rPr>
                                    <m:t>𝑡</m:t>
                                  </m:r>
                                  <m:r>
                                    <a:rPr lang="en-US" altLang="zh-CN" sz="2000" i="1">
                                      <a:latin typeface="Cambria Math" panose="02040503050406030204" pitchFamily="18" charset="0"/>
                                      <a:ea typeface="MS Mincho" charset="0"/>
                                      <a:cs typeface="Cambria Math" panose="02040503050406030204" pitchFamily="18" charset="0"/>
                                    </a:rPr>
                                    <m:t>)</m:t>
                                  </m:r>
                                </m:e>
                                <m:sub>
                                  <m:r>
                                    <a:rPr lang="en-US" altLang="zh-CN" sz="2000" i="1">
                                      <a:latin typeface="Cambria Math" panose="02040503050406030204" pitchFamily="18" charset="0"/>
                                      <a:ea typeface="MS Mincho" charset="0"/>
                                      <a:cs typeface="Cambria Math" panose="02040503050406030204" pitchFamily="18" charset="0"/>
                                    </a:rPr>
                                    <m:t>2</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𝑏</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0</m:t>
                                  </m:r>
                                </m:sub>
                              </m:sSub>
                              <m:r>
                                <a:rPr lang="en-US" altLang="zh-CN"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𝑏</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1</m:t>
                                  </m:r>
                                </m:sub>
                              </m:sSub>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r>
                                <a:rPr lang="en-US" altLang="zh-CN"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𝑏</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2</m:t>
                                  </m:r>
                                </m:sub>
                              </m:sSub>
                              <m:sSup>
                                <m:sSup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p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e>
                                <m:sup>
                                  <m:r>
                                    <a:rPr lang="en-US" sz="2000" i="1">
                                      <a:latin typeface="Cambria Math" panose="02040503050406030204" pitchFamily="18" charset="0"/>
                                      <a:ea typeface="MS Mincho" charset="0"/>
                                      <a:cs typeface="Cambria Math" panose="02040503050406030204" pitchFamily="18" charset="0"/>
                                    </a:rPr>
                                    <m:t>2</m:t>
                                  </m:r>
                                </m:sup>
                              </m:sSup>
                              <m:r>
                                <a:rPr lang="en-US" altLang="zh-CN"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𝑏</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3</m:t>
                                  </m:r>
                                </m:sub>
                              </m:sSub>
                              <m:sSup>
                                <m:sSup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p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e>
                                <m:sup>
                                  <m:r>
                                    <a:rPr lang="en-US" sz="2000" i="1">
                                      <a:latin typeface="Cambria Math" panose="02040503050406030204" pitchFamily="18" charset="0"/>
                                      <a:ea typeface="MS Mincho" charset="0"/>
                                      <a:cs typeface="Cambria Math" panose="02040503050406030204" pitchFamily="18" charset="0"/>
                                    </a:rPr>
                                    <m:t>3</m:t>
                                  </m:r>
                                </m:sup>
                              </m:sSup>
                              <m:r>
                                <a:rPr lang="en-US" sz="2000" i="1">
                                  <a:latin typeface="Cambria Math" panose="02040503050406030204" pitchFamily="18" charset="0"/>
                                  <a:ea typeface="MS Mincho" charset="0"/>
                                  <a:cs typeface="Cambria Math" panose="02040503050406030204" pitchFamily="18" charset="0"/>
                                </a:rPr>
                                <m:t>               </m:t>
                              </m:r>
                            </m:e>
                            <m:e>
                              <m:r>
                                <a:rPr lang="en-US" altLang="zh-CN" sz="2000" i="1">
                                  <a:latin typeface="Cambria Math" panose="02040503050406030204" pitchFamily="18" charset="0"/>
                                  <a:ea typeface="MS Mincho" charset="0"/>
                                  <a:cs typeface="Cambria Math" panose="02040503050406030204" pitchFamily="18" charset="0"/>
                                </a:rPr>
                                <m:t>𝜃</m:t>
                              </m:r>
                              <m:sSub>
                                <m:sSubPr>
                                  <m:ctrlPr>
                                    <a:rPr lang="en-US" altLang="zh-CN" sz="2000" i="1">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黑体" panose="02010609060101010101" pitchFamily="49" charset="-122"/>
                                      <a:cs typeface="Cambria Math" panose="02040503050406030204" pitchFamily="18" charset="0"/>
                                    </a:rPr>
                                    <m:t>𝑡</m:t>
                                  </m:r>
                                  <m:r>
                                    <a:rPr lang="en-US" altLang="zh-CN" sz="2000" i="1">
                                      <a:latin typeface="Cambria Math" panose="02040503050406030204" pitchFamily="18" charset="0"/>
                                      <a:ea typeface="MS Mincho" charset="0"/>
                                      <a:cs typeface="Cambria Math" panose="02040503050406030204" pitchFamily="18" charset="0"/>
                                    </a:rPr>
                                    <m:t>)</m:t>
                                  </m:r>
                                </m:e>
                                <m:sub>
                                  <m:r>
                                    <a:rPr lang="en-US" altLang="zh-CN" sz="2000" i="1">
                                      <a:latin typeface="Cambria Math" panose="02040503050406030204" pitchFamily="18" charset="0"/>
                                      <a:ea typeface="MS Mincho" charset="0"/>
                                      <a:cs typeface="Cambria Math" panose="02040503050406030204" pitchFamily="18" charset="0"/>
                                    </a:rPr>
                                    <m:t>3</m:t>
                                  </m:r>
                                </m:sub>
                              </m:sSub>
                              <m:r>
                                <a:rPr lang="en-US" altLang="zh-CN" sz="2000" i="1">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𝑐</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0</m:t>
                                  </m:r>
                                </m:sub>
                              </m:sSub>
                              <m:r>
                                <a:rPr lang="en-US" altLang="zh-CN"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𝑐</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1</m:t>
                                  </m:r>
                                </m:sub>
                              </m:sSub>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r>
                                <a:rPr lang="en-US" altLang="zh-CN"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𝑐</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2</m:t>
                                  </m:r>
                                </m:sub>
                              </m:sSub>
                              <m:sSup>
                                <m:sSup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p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e>
                                <m:sup>
                                  <m:r>
                                    <a:rPr lang="en-US" sz="2000" i="1">
                                      <a:latin typeface="Cambria Math" panose="02040503050406030204" pitchFamily="18" charset="0"/>
                                      <a:ea typeface="MS Mincho" charset="0"/>
                                      <a:cs typeface="Cambria Math" panose="02040503050406030204" pitchFamily="18" charset="0"/>
                                    </a:rPr>
                                    <m:t>2</m:t>
                                  </m:r>
                                </m:sup>
                              </m:sSup>
                              <m:r>
                                <a:rPr lang="en-US" altLang="zh-CN"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𝑐</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3</m:t>
                                  </m:r>
                                </m:sub>
                              </m:sSub>
                              <m:sSup>
                                <m:sSup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p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e>
                                <m:sup>
                                  <m:r>
                                    <a:rPr lang="en-US" sz="2000" i="1">
                                      <a:latin typeface="Cambria Math" panose="02040503050406030204" pitchFamily="18" charset="0"/>
                                      <a:ea typeface="MS Mincho" charset="0"/>
                                      <a:cs typeface="Cambria Math" panose="02040503050406030204" pitchFamily="18" charset="0"/>
                                    </a:rPr>
                                    <m:t>3</m:t>
                                  </m:r>
                                </m:sup>
                              </m:sSup>
                              <m:r>
                                <a:rPr lang="en-US" altLang="zh-CN" sz="2000" i="1">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𝑐</m:t>
                                  </m:r>
                                </m:e>
                                <m:sub>
                                  <m:r>
                                    <a:rPr lang="en-US" altLang="zh-CN" sz="2000" i="1">
                                      <a:solidFill>
                                        <a:srgbClr val="000000"/>
                                      </a:solidFill>
                                      <a:latin typeface="Cambria Math" panose="02040503050406030204" pitchFamily="18" charset="0"/>
                                      <a:ea typeface="MS Mincho" charset="0"/>
                                      <a:cs typeface="Cambria Math" panose="02040503050406030204" pitchFamily="18" charset="0"/>
                                    </a:rPr>
                                    <m:t>4</m:t>
                                  </m:r>
                                </m:sub>
                              </m:sSub>
                              <m:sSup>
                                <m:sSupPr>
                                  <m:ctrlP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pPr>
                                <m:e>
                                  <m:r>
                                    <a:rPr lang="en-US" altLang="zh-CN" sz="2000" i="1">
                                      <a:solidFill>
                                        <a:srgbClr val="000000"/>
                                      </a:solidFill>
                                      <a:latin typeface="Cambria Math" panose="02040503050406030204" pitchFamily="18" charset="0"/>
                                      <a:ea typeface="黑体" panose="02010609060101010101" pitchFamily="49" charset="-122"/>
                                      <a:cs typeface="Cambria Math" panose="02040503050406030204" pitchFamily="18" charset="0"/>
                                    </a:rPr>
                                    <m:t>𝑡</m:t>
                                  </m:r>
                                </m:e>
                                <m:sup>
                                  <m:r>
                                    <a:rPr lang="en-US" sz="2000" i="1">
                                      <a:latin typeface="Cambria Math" panose="02040503050406030204" pitchFamily="18" charset="0"/>
                                      <a:ea typeface="MS Mincho" charset="0"/>
                                      <a:cs typeface="Cambria Math" panose="02040503050406030204" pitchFamily="18" charset="0"/>
                                    </a:rPr>
                                    <m:t>4</m:t>
                                  </m:r>
                                </m:sup>
                              </m:sSup>
                              <m:r>
                                <a:rPr lang="en-US" sz="2000" i="1">
                                  <a:latin typeface="Cambria Math" panose="02040503050406030204" pitchFamily="18" charset="0"/>
                                  <a:ea typeface="MS Mincho" charset="0"/>
                                  <a:cs typeface="Cambria Math" panose="02040503050406030204" pitchFamily="18" charset="0"/>
                                </a:rPr>
                                <m:t>  </m:t>
                              </m:r>
                            </m:e>
                          </m:eqArr>
                        </m:e>
                      </m:d>
                    </m:oMath>
                  </m:oMathPara>
                </a14:m>
                <a:endParaRPr lang="en-US" altLang="zh-CN" sz="2000" i="1">
                  <a:latin typeface="Cambria Math" panose="02040503050406030204" pitchFamily="18" charset="0"/>
                  <a:ea typeface="黑体" panose="02010609060101010101" pitchFamily="49" charset="-122"/>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970280" y="1228725"/>
                <a:ext cx="6669405" cy="155130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文本框 3"/>
          <p:cNvSpPr txBox="1"/>
          <p:nvPr/>
        </p:nvSpPr>
        <p:spPr>
          <a:xfrm>
            <a:off x="683895" y="2924810"/>
            <a:ext cx="8001635" cy="398780"/>
          </a:xfrm>
          <a:prstGeom prst="rect">
            <a:avLst/>
          </a:prstGeom>
          <a:noFill/>
        </p:spPr>
        <p:txBody>
          <a:bodyPr wrap="square" rtlCol="0">
            <a:spAutoFit/>
          </a:bodyPr>
          <a:p>
            <a:r>
              <a:rPr lang="zh-CN" altLang="en-US" sz="2000">
                <a:latin typeface="黑体" panose="02010609060101010101" pitchFamily="49" charset="-122"/>
                <a:ea typeface="黑体" panose="02010609060101010101" pitchFamily="49" charset="-122"/>
                <a:cs typeface="黑体" panose="02010609060101010101" pitchFamily="49" charset="-122"/>
              </a:rPr>
              <a:t>相应地，起始点、多个中间点及结束点共包含</a:t>
            </a:r>
            <a:r>
              <a:rPr lang="en-US" altLang="zh-CN" sz="2000">
                <a:latin typeface="黑体" panose="02010609060101010101" pitchFamily="49" charset="-122"/>
                <a:ea typeface="黑体" panose="02010609060101010101" pitchFamily="49" charset="-122"/>
                <a:cs typeface="黑体" panose="02010609060101010101" pitchFamily="49" charset="-122"/>
              </a:rPr>
              <a:t>14</a:t>
            </a:r>
            <a:r>
              <a:rPr lang="zh-CN" altLang="en-US" sz="2000">
                <a:latin typeface="黑体" panose="02010609060101010101" pitchFamily="49" charset="-122"/>
                <a:ea typeface="黑体" panose="02010609060101010101" pitchFamily="49" charset="-122"/>
                <a:cs typeface="黑体" panose="02010609060101010101" pitchFamily="49" charset="-122"/>
              </a:rPr>
              <a:t>个边界和过渡条件：</a:t>
            </a: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nvSpPr>
        <p:spPr>
          <a:xfrm>
            <a:off x="904875" y="3323590"/>
            <a:ext cx="8239125" cy="3538220"/>
          </a:xfrm>
          <a:prstGeom prst="rect">
            <a:avLst/>
          </a:prstGeom>
          <a:noFill/>
        </p:spPr>
        <p:txBody>
          <a:bodyPr wrap="square" rtlCol="0">
            <a:spAutoFit/>
          </a:bodyPr>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rPr>
              <a:t>(1)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已知初始位置。</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(2)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给定初始速度。</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(3)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给定初始加速度</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(4)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已知第一个中间点位置,它也是第一运动段四次多项式轨迹的末端位置。</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(5)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第一个中间点的位置必须和三次多项式轨迹的初始位置相同，以确保运动的连续性。</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(6)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中间点的速度保持连续。</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(7)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中间点的加速度保持连续。</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(8)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已知第二中间点的位置，它与三次多项式轨迹的末端位置相同。</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(9)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第二中间点的位置必须和下一条四次多项式轨迹的初始位置相同。</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(10)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下一个中间点的速度保持连续。</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(11)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下一个中间点的加速度保持连续。</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(12)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已知终点位置。</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(13)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给定终点速度。</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a:p>
            <a:r>
              <a:rPr lang="en-US" altLang="zh-CN" sz="1600">
                <a:solidFill>
                  <a:srgbClr val="7030A0"/>
                </a:solidFill>
                <a:latin typeface="黑体" panose="02010609060101010101" pitchFamily="49" charset="-122"/>
                <a:ea typeface="黑体" panose="02010609060101010101" pitchFamily="49" charset="-122"/>
                <a:cs typeface="黑体" panose="02010609060101010101" pitchFamily="49" charset="-122"/>
                <a:sym typeface="+mn-ea"/>
              </a:rPr>
              <a:t>(14) </a:t>
            </a:r>
            <a:r>
              <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rPr>
              <a:t>给定终点加速度。</a:t>
            </a:r>
            <a:endParaRPr lang="zh-CN" altLang="en-US" sz="1600">
              <a:solidFill>
                <a:srgbClr val="7030A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4" grpId="1"/>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333333333"/>
          <p:cNvPicPr>
            <a:picLocks noChangeAspect="1"/>
          </p:cNvPicPr>
          <p:nvPr/>
        </p:nvPicPr>
        <p:blipFill>
          <a:blip r:embed="rId1">
            <a:lum bright="-24000" contrast="42000"/>
          </a:blip>
          <a:stretch>
            <a:fillRect/>
          </a:stretch>
        </p:blipFill>
        <p:spPr>
          <a:xfrm>
            <a:off x="828040" y="1340485"/>
            <a:ext cx="7696200" cy="5200650"/>
          </a:xfrm>
          <a:prstGeom prst="rect">
            <a:avLst/>
          </a:prstGeom>
        </p:spPr>
      </p:pic>
      <p:sp>
        <p:nvSpPr>
          <p:cNvPr id="51202"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9" name="矩形 8"/>
          <p:cNvSpPr>
            <a:spLocks noChangeArrowheads="1"/>
          </p:cNvSpPr>
          <p:nvPr/>
        </p:nvSpPr>
        <p:spPr bwMode="auto">
          <a:xfrm>
            <a:off x="1214410" y="380023"/>
            <a:ext cx="3573613"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7.2.3 </a:t>
            </a:r>
            <a:r>
              <a:rPr kumimoji="0" lang="zh-CN" altLang="en-US"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高</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strips/>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444444444"/>
          <p:cNvPicPr>
            <a:picLocks noChangeAspect="1"/>
          </p:cNvPicPr>
          <p:nvPr/>
        </p:nvPicPr>
        <p:blipFill>
          <a:blip r:embed="rId1">
            <a:lum bright="-54000" contrast="84000"/>
          </a:blip>
          <a:stretch>
            <a:fillRect/>
          </a:stretch>
        </p:blipFill>
        <p:spPr>
          <a:xfrm>
            <a:off x="899795" y="1133475"/>
            <a:ext cx="7800975" cy="5724525"/>
          </a:xfrm>
          <a:prstGeom prst="rect">
            <a:avLst/>
          </a:prstGeom>
        </p:spPr>
      </p:pic>
      <p:sp>
        <p:nvSpPr>
          <p:cNvPr id="51202"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9" name="矩形 8"/>
          <p:cNvSpPr>
            <a:spLocks noChangeArrowheads="1"/>
          </p:cNvSpPr>
          <p:nvPr/>
        </p:nvSpPr>
        <p:spPr bwMode="auto">
          <a:xfrm>
            <a:off x="1214410" y="380023"/>
            <a:ext cx="3573613"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7.2.3 </a:t>
            </a:r>
            <a:r>
              <a:rPr kumimoji="0" lang="zh-CN" altLang="en-US"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高</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strips/>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9" name="矩形 8"/>
          <p:cNvSpPr>
            <a:spLocks noChangeArrowheads="1"/>
          </p:cNvSpPr>
          <p:nvPr/>
        </p:nvSpPr>
        <p:spPr bwMode="auto">
          <a:xfrm>
            <a:off x="1214410" y="380023"/>
            <a:ext cx="3573613"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7.2.3 </a:t>
            </a:r>
            <a:r>
              <a:rPr kumimoji="0" lang="zh-CN" altLang="en-US"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高</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pic>
        <p:nvPicPr>
          <p:cNvPr id="2" name="图片 1"/>
          <p:cNvPicPr>
            <a:picLocks noChangeAspect="1"/>
          </p:cNvPicPr>
          <p:nvPr/>
        </p:nvPicPr>
        <p:blipFill>
          <a:blip r:embed="rId1">
            <a:lum bright="-42000" contrast="70000"/>
          </a:blip>
          <a:stretch>
            <a:fillRect/>
          </a:stretch>
        </p:blipFill>
        <p:spPr>
          <a:xfrm>
            <a:off x="899795" y="1556385"/>
            <a:ext cx="7851140" cy="4164330"/>
          </a:xfrm>
          <a:prstGeom prst="rect">
            <a:avLst/>
          </a:prstGeom>
        </p:spPr>
      </p:pic>
      <p:sp>
        <p:nvSpPr>
          <p:cNvPr id="3" name="文本框 2"/>
          <p:cNvSpPr txBox="1"/>
          <p:nvPr/>
        </p:nvSpPr>
        <p:spPr>
          <a:xfrm>
            <a:off x="1259840" y="1094105"/>
            <a:ext cx="6339840" cy="398780"/>
          </a:xfrm>
          <a:prstGeom prst="rect">
            <a:avLst/>
          </a:prstGeom>
          <a:noFill/>
        </p:spPr>
        <p:txBody>
          <a:bodyPr wrap="square" rtlCol="0">
            <a:spAutoFit/>
          </a:bodyPr>
          <a:p>
            <a:r>
              <a:rPr lang="zh-CN" altLang="en-US" sz="2000">
                <a:latin typeface="黑体" panose="02010609060101010101" pitchFamily="49" charset="-122"/>
                <a:ea typeface="黑体" panose="02010609060101010101" pitchFamily="49" charset="-122"/>
                <a:cs typeface="黑体" panose="02010609060101010101" pitchFamily="49" charset="-122"/>
              </a:rPr>
              <a:t>上述</a:t>
            </a:r>
            <a:r>
              <a:rPr lang="en-US" altLang="zh-CN" sz="2000">
                <a:latin typeface="黑体" panose="02010609060101010101" pitchFamily="49" charset="-122"/>
                <a:ea typeface="黑体" panose="02010609060101010101" pitchFamily="49" charset="-122"/>
                <a:cs typeface="黑体" panose="02010609060101010101" pitchFamily="49" charset="-122"/>
              </a:rPr>
              <a:t>14</a:t>
            </a:r>
            <a:r>
              <a:rPr lang="zh-CN" altLang="en-US" sz="2000">
                <a:latin typeface="黑体" panose="02010609060101010101" pitchFamily="49" charset="-122"/>
                <a:ea typeface="黑体" panose="02010609060101010101" pitchFamily="49" charset="-122"/>
                <a:cs typeface="黑体" panose="02010609060101010101" pitchFamily="49" charset="-122"/>
              </a:rPr>
              <a:t>个等式可改写成矩阵的形式，即：</a:t>
            </a: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nvSpPr>
        <p:spPr>
          <a:xfrm>
            <a:off x="1332230" y="5784215"/>
            <a:ext cx="1685925" cy="398780"/>
          </a:xfrm>
          <a:prstGeom prst="rect">
            <a:avLst/>
          </a:prstGeom>
          <a:noFill/>
        </p:spPr>
        <p:txBody>
          <a:bodyPr wrap="square" rtlCol="0">
            <a:spAutoFit/>
          </a:bodyPr>
          <a:p>
            <a:r>
              <a:rPr lang="zh-CN" altLang="en-US" sz="2000">
                <a:latin typeface="黑体" panose="02010609060101010101" pitchFamily="49" charset="-122"/>
                <a:ea typeface="黑体" panose="02010609060101010101" pitchFamily="49" charset="-122"/>
              </a:rPr>
              <a:t>或者：</a:t>
            </a:r>
            <a:endParaRPr lang="zh-CN" altLang="en-US" sz="2000">
              <a:latin typeface="黑体" panose="02010609060101010101" pitchFamily="49" charset="-122"/>
              <a:ea typeface="黑体" panose="02010609060101010101" pitchFamily="49" charset="-122"/>
            </a:endParaRPr>
          </a:p>
        </p:txBody>
      </p:sp>
      <p:sp>
        <p:nvSpPr>
          <p:cNvPr id="5" name="文本框 4"/>
          <p:cNvSpPr txBox="1"/>
          <p:nvPr/>
        </p:nvSpPr>
        <p:spPr>
          <a:xfrm>
            <a:off x="3060001" y="6309614"/>
            <a:ext cx="1274445" cy="368300"/>
          </a:xfrm>
          <a:prstGeom prst="rect">
            <a:avLst/>
          </a:prstGeom>
          <a:noFill/>
        </p:spPr>
        <p:txBody>
          <a:bodyPr wrap="none" rtlCol="0" anchor="t">
            <a:spAutoFit/>
          </a:bodyPr>
          <a:p>
            <a:pPr algn="l"/>
            <a:r>
              <a:rPr lang="en-US" altLang="zh-CN">
                <a:latin typeface="Cambria Math" panose="02040503050406030204" pitchFamily="18" charset="0"/>
                <a:cs typeface="Cambria Math" panose="02040503050406030204" pitchFamily="18" charset="0"/>
              </a:rPr>
              <a:t>[θ]=[M][C]</a:t>
            </a:r>
            <a:endParaRPr lang="zh-CN" altLang="en-US"/>
          </a:p>
        </p:txBody>
      </p:sp>
      <p:sp>
        <p:nvSpPr>
          <p:cNvPr id="6" name="右箭头 5"/>
          <p:cNvSpPr/>
          <p:nvPr/>
        </p:nvSpPr>
        <p:spPr>
          <a:xfrm>
            <a:off x="4427855" y="6363970"/>
            <a:ext cx="432435" cy="288290"/>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文本框 7"/>
          <p:cNvSpPr txBox="1"/>
          <p:nvPr/>
        </p:nvSpPr>
        <p:spPr>
          <a:xfrm>
            <a:off x="4953635" y="6306820"/>
            <a:ext cx="1771015" cy="398780"/>
          </a:xfrm>
          <a:prstGeom prst="rect">
            <a:avLst/>
          </a:prstGeom>
          <a:noFill/>
        </p:spPr>
        <p:txBody>
          <a:bodyPr wrap="square" rtlCol="0" anchor="t">
            <a:spAutoFit/>
          </a:bodyPr>
          <a:p>
            <a:r>
              <a:rPr lang="en-US" altLang="zh-CN" sz="2000">
                <a:latin typeface="黑体" panose="02010609060101010101" pitchFamily="49" charset="-122"/>
                <a:ea typeface="黑体" panose="02010609060101010101" pitchFamily="49" charset="-122"/>
                <a:cs typeface="黑体" panose="02010609060101010101" pitchFamily="49" charset="-122"/>
                <a:sym typeface="+mn-ea"/>
              </a:rPr>
              <a:t>[C]=[M]</a:t>
            </a:r>
            <a:r>
              <a:rPr lang="en-US" altLang="zh-CN" sz="2000" baseline="50000">
                <a:uFillTx/>
                <a:latin typeface="黑体" panose="02010609060101010101" pitchFamily="49" charset="-122"/>
                <a:ea typeface="黑体" panose="02010609060101010101" pitchFamily="49" charset="-122"/>
                <a:cs typeface="黑体" panose="02010609060101010101" pitchFamily="49" charset="-122"/>
                <a:sym typeface="+mn-ea"/>
              </a:rPr>
              <a:t>-1</a:t>
            </a:r>
            <a:r>
              <a:rPr lang="en-US" altLang="zh-CN" sz="200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000">
                <a:latin typeface="黑体" panose="02010609060101010101" pitchFamily="49" charset="-122"/>
                <a:ea typeface="黑体" panose="02010609060101010101" pitchFamily="49" charset="-122"/>
                <a:cs typeface="黑体" panose="02010609060101010101" pitchFamily="49" charset="-122"/>
                <a:sym typeface="+mn-ea"/>
              </a:rPr>
              <a:t>θ]</a:t>
            </a:r>
            <a:endParaRPr lang="en-US" altLang="zh-CN" sz="2000">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4" grpId="1"/>
      <p:bldP spid="5" grpId="1"/>
      <p:bldP spid="6" grpId="0" animBg="1"/>
      <p:bldP spid="6" grpId="1" animBg="1"/>
      <p:bldP spid="8" grpId="0"/>
      <p:bldP spid="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9" name="矩形 8"/>
          <p:cNvSpPr>
            <a:spLocks noChangeArrowheads="1"/>
          </p:cNvSpPr>
          <p:nvPr/>
        </p:nvSpPr>
        <p:spPr bwMode="auto">
          <a:xfrm>
            <a:off x="1214410" y="380023"/>
            <a:ext cx="3573613"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7.2.3 </a:t>
            </a:r>
            <a:r>
              <a:rPr kumimoji="0" lang="zh-CN" altLang="en-US"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高</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rPr>
              <a:t>次多项式插值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100" name="文本框 99"/>
          <p:cNvSpPr txBox="1"/>
          <p:nvPr/>
        </p:nvSpPr>
        <p:spPr>
          <a:xfrm>
            <a:off x="683895" y="1124585"/>
            <a:ext cx="8138795" cy="1153160"/>
          </a:xfrm>
          <a:prstGeom prst="rect">
            <a:avLst/>
          </a:prstGeom>
          <a:noFill/>
          <a:ln w="9525">
            <a:noFill/>
          </a:ln>
        </p:spPr>
        <p:txBody>
          <a:bodyPr wrap="square">
            <a:spAutoFit/>
          </a:bodyPr>
          <a:p>
            <a:pPr algn="just">
              <a:lnSpc>
                <a:spcPct val="115000"/>
              </a:lnSpc>
              <a:spcBef>
                <a:spcPts val="0"/>
              </a:spcBef>
              <a:spcAft>
                <a:spcPts val="0"/>
              </a:spcAft>
            </a:pP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例</a:t>
            </a:r>
            <a:r>
              <a:rPr lang="en-US" sz="200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设机器人采用</a:t>
            </a:r>
            <a:r>
              <a:rPr lang="en-US" sz="2000">
                <a:solidFill>
                  <a:srgbClr val="000000"/>
                </a:solidFill>
                <a:latin typeface="黑体" panose="02010609060101010101" pitchFamily="49" charset="-122"/>
                <a:ea typeface="黑体" panose="02010609060101010101" pitchFamily="49" charset="-122"/>
                <a:cs typeface="黑体" panose="02010609060101010101" pitchFamily="49" charset="-122"/>
              </a:rPr>
              <a:t>4-3</a:t>
            </a:r>
            <a:r>
              <a:rPr lang="en-US" alt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-4</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轨迹从起点经过两个中间点到达终点。给定该机</a:t>
            </a:r>
            <a:endParaRPr lang="zh-CN" sz="200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algn="just">
              <a:lnSpc>
                <a:spcPct val="115000"/>
              </a:lnSpc>
              <a:spcBef>
                <a:spcPts val="0"/>
              </a:spcBef>
              <a:spcAft>
                <a:spcPts val="0"/>
              </a:spcAft>
            </a:pP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en-US" alt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器人的一个关节在三个运动段的位置、速度和运动时间如下，要求</a:t>
            </a:r>
            <a:endParaRPr lang="zh-CN" sz="200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algn="just">
              <a:lnSpc>
                <a:spcPct val="115000"/>
              </a:lnSpc>
              <a:spcBef>
                <a:spcPts val="0"/>
              </a:spcBef>
              <a:spcAft>
                <a:spcPts val="0"/>
              </a:spcAft>
            </a:pP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en-US" alt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sz="2000">
                <a:solidFill>
                  <a:srgbClr val="000000"/>
                </a:solidFill>
                <a:latin typeface="黑体" panose="02010609060101010101" pitchFamily="49" charset="-122"/>
                <a:ea typeface="黑体" panose="02010609060101010101" pitchFamily="49" charset="-122"/>
                <a:cs typeface="黑体" panose="02010609060101010101" pitchFamily="49" charset="-122"/>
              </a:rPr>
              <a:t>确定其轨迹方程，并绘制出该关节的位置、速度和加速度曲线。</a:t>
            </a:r>
            <a:endParaRPr lang="zh-CN" altLang="en-US" sz="200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1">
            <a:lum bright="-30000" contrast="60000"/>
          </a:blip>
          <a:stretch>
            <a:fillRect/>
          </a:stretch>
        </p:blipFill>
        <p:spPr>
          <a:xfrm rot="480000">
            <a:off x="1187450" y="2275840"/>
            <a:ext cx="6351905" cy="1306830"/>
          </a:xfrm>
          <a:prstGeom prst="rect">
            <a:avLst/>
          </a:prstGeom>
          <a:scene3d>
            <a:camera prst="orthographicFront">
              <a:rot lat="0" lon="0" rev="420000"/>
            </a:camera>
            <a:lightRig rig="threePt" dir="t"/>
          </a:scene3d>
        </p:spPr>
      </p:pic>
      <p:sp>
        <p:nvSpPr>
          <p:cNvPr id="4" name="文本框 3"/>
          <p:cNvSpPr txBox="1"/>
          <p:nvPr/>
        </p:nvSpPr>
        <p:spPr>
          <a:xfrm>
            <a:off x="728345" y="3956685"/>
            <a:ext cx="5431155" cy="398780"/>
          </a:xfrm>
          <a:prstGeom prst="rect">
            <a:avLst/>
          </a:prstGeom>
          <a:noFill/>
        </p:spPr>
        <p:txBody>
          <a:bodyPr wrap="square" rtlCol="0">
            <a:spAutoFit/>
          </a:bodyPr>
          <a:p>
            <a:r>
              <a:rPr lang="zh-CN" altLang="en-US" sz="2000">
                <a:latin typeface="黑体" panose="02010609060101010101" pitchFamily="49" charset="-122"/>
                <a:ea typeface="黑体" panose="02010609060101010101" pitchFamily="49" charset="-122"/>
                <a:cs typeface="黑体" panose="02010609060101010101" pitchFamily="49" charset="-122"/>
              </a:rPr>
              <a:t>解：利用公式</a:t>
            </a:r>
            <a:r>
              <a:rPr lang="en-US" altLang="zh-CN" sz="2000">
                <a:latin typeface="黑体" panose="02010609060101010101" pitchFamily="49" charset="-122"/>
                <a:ea typeface="黑体" panose="02010609060101010101" pitchFamily="49" charset="-122"/>
                <a:cs typeface="黑体" panose="02010609060101010101" pitchFamily="49" charset="-122"/>
              </a:rPr>
              <a:t>[C]=[M]</a:t>
            </a:r>
            <a:r>
              <a:rPr lang="en-US" altLang="zh-CN" sz="2000" baseline="50000">
                <a:solidFill>
                  <a:schemeClr val="tx1"/>
                </a:solidFill>
                <a:uFillTx/>
                <a:latin typeface="黑体" panose="02010609060101010101" pitchFamily="49" charset="-122"/>
                <a:ea typeface="黑体" panose="02010609060101010101" pitchFamily="49" charset="-122"/>
                <a:cs typeface="黑体" panose="02010609060101010101" pitchFamily="49" charset="-122"/>
              </a:rPr>
              <a:t>-1</a:t>
            </a:r>
            <a:r>
              <a:rPr lang="en-US" altLang="zh-CN" sz="200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000">
                <a:latin typeface="黑体" panose="02010609060101010101" pitchFamily="49" charset="-122"/>
                <a:ea typeface="黑体" panose="02010609060101010101" pitchFamily="49" charset="-122"/>
                <a:cs typeface="黑体" panose="02010609060101010101" pitchFamily="49" charset="-122"/>
              </a:rPr>
              <a:t>θ]</a:t>
            </a:r>
            <a:r>
              <a:rPr lang="zh-CN" altLang="en-US" sz="2000">
                <a:latin typeface="黑体" panose="02010609060101010101" pitchFamily="49" charset="-122"/>
                <a:ea typeface="黑体" panose="02010609060101010101" pitchFamily="49" charset="-122"/>
                <a:cs typeface="黑体" panose="02010609060101010101" pitchFamily="49" charset="-122"/>
              </a:rPr>
              <a:t>可得：</a:t>
            </a: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2">
            <a:lum bright="-42000" contrast="72000"/>
          </a:blip>
          <a:stretch>
            <a:fillRect/>
          </a:stretch>
        </p:blipFill>
        <p:spPr>
          <a:xfrm rot="240000">
            <a:off x="1691640" y="4507865"/>
            <a:ext cx="5149850" cy="1674495"/>
          </a:xfrm>
          <a:prstGeom prst="rect">
            <a:avLst/>
          </a:prstGeom>
          <a:scene3d>
            <a:camera prst="orthographicFront">
              <a:rot lat="0" lon="0" rev="180000"/>
            </a:camera>
            <a:lightRig rig="threePt" dir="t"/>
          </a:scene3d>
        </p:spPr>
      </p:pic>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8433"/>
          <p:cNvSpPr/>
          <p:nvPr/>
        </p:nvSpPr>
        <p:spPr>
          <a:xfrm>
            <a:off x="623888" y="1543050"/>
            <a:ext cx="7896225" cy="360045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nSpc>
                <a:spcPct val="120000"/>
              </a:lnSpc>
              <a:spcBef>
                <a:spcPct val="0"/>
              </a:spcBef>
              <a:buNone/>
            </a:pPr>
            <a:r>
              <a:rPr lang="en-US" altLang="zh-CN" sz="2400" dirty="0">
                <a:latin typeface="黑体" panose="02010609060101010101" pitchFamily="49" charset="-122"/>
                <a:ea typeface="黑体" panose="02010609060101010101" pitchFamily="49" charset="-122"/>
              </a:rPr>
              <a:t>  </a:t>
            </a:r>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前面介绍了利用三次多项式函数插值的规划方法。另外一种常用方法是线性函数插值法，即用一条直线将起点与终点连接起来。但是，</a:t>
            </a:r>
            <a:r>
              <a:rPr lang="zh-CN" altLang="en-US" sz="2400" b="1" dirty="0">
                <a:solidFill>
                  <a:srgbClr val="FF0000"/>
                </a:solidFill>
                <a:latin typeface="华文楷体" panose="02010600040101010101" pitchFamily="2" charset="-122"/>
                <a:ea typeface="华文楷体" panose="02010600040101010101" pitchFamily="2" charset="-122"/>
              </a:rPr>
              <a:t>简单的线性函数插值将使得关节的运动速度在起点和终点处不连续，</a:t>
            </a:r>
            <a:r>
              <a:rPr lang="zh-CN" altLang="en-US" sz="2400" dirty="0">
                <a:latin typeface="华文楷体" panose="02010600040101010101" pitchFamily="2" charset="-122"/>
                <a:ea typeface="华文楷体" panose="02010600040101010101" pitchFamily="2" charset="-122"/>
              </a:rPr>
              <a:t>它也意味着需要产生无穷大的加速度，这显然是不希望的。因此可以考虑在起点和终点处，用抛物线与直线连接起来，在抛物线段内，使用恒定的加速度来平滑地改变速度，从而</a:t>
            </a:r>
            <a:r>
              <a:rPr lang="zh-CN" altLang="en-US" sz="2400" dirty="0">
                <a:solidFill>
                  <a:srgbClr val="FF0000"/>
                </a:solidFill>
                <a:latin typeface="华文楷体" panose="02010600040101010101" pitchFamily="2" charset="-122"/>
                <a:ea typeface="华文楷体" panose="02010600040101010101" pitchFamily="2" charset="-122"/>
              </a:rPr>
              <a:t>使得整个运动轨迹的位置和速度是连续的。</a:t>
            </a:r>
            <a:endParaRPr lang="zh-CN" altLang="en-US" sz="2400" dirty="0">
              <a:solidFill>
                <a:srgbClr val="FF0000"/>
              </a:solidFill>
              <a:latin typeface="华文楷体" panose="02010600040101010101" pitchFamily="2" charset="-122"/>
              <a:ea typeface="华文楷体" panose="02010600040101010101" pitchFamily="2" charset="-122"/>
            </a:endParaRPr>
          </a:p>
        </p:txBody>
      </p:sp>
      <p:sp>
        <p:nvSpPr>
          <p:cNvPr id="3" name="矩形 2"/>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Tree>
  </p:cSld>
  <p:clrMapOvr>
    <a:masterClrMapping/>
  </p:clrMapOvr>
  <p:transition spd="slow">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19457"/>
          <p:cNvPicPr>
            <a:picLocks noChangeAspect="1"/>
          </p:cNvPicPr>
          <p:nvPr/>
        </p:nvPicPr>
        <p:blipFill>
          <a:blip r:embed="rId1">
            <a:lum bright="-36000" contrast="100000"/>
          </a:blip>
          <a:stretch>
            <a:fillRect/>
          </a:stretch>
        </p:blipFill>
        <p:spPr>
          <a:xfrm>
            <a:off x="647700" y="1225550"/>
            <a:ext cx="7848600" cy="2690813"/>
          </a:xfrm>
          <a:prstGeom prst="rect">
            <a:avLst/>
          </a:prstGeom>
          <a:noFill/>
          <a:ln w="9525">
            <a:noFill/>
          </a:ln>
        </p:spPr>
      </p:pic>
      <p:sp>
        <p:nvSpPr>
          <p:cNvPr id="53251" name="矩形 19459"/>
          <p:cNvSpPr/>
          <p:nvPr/>
        </p:nvSpPr>
        <p:spPr>
          <a:xfrm>
            <a:off x="5076825" y="4149725"/>
            <a:ext cx="3743325" cy="64516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ea typeface="宋体" panose="02010600030101010101" pitchFamily="2" charset="-122"/>
              </a:rPr>
              <a:t>图 利用抛物线过渡的线性函数插值图</a:t>
            </a:r>
            <a:endParaRPr lang="zh-CN" altLang="en-US" sz="1800" dirty="0">
              <a:ea typeface="宋体" panose="02010600030101010101" pitchFamily="2" charset="-122"/>
            </a:endParaRPr>
          </a:p>
        </p:txBody>
      </p:sp>
      <p:sp>
        <p:nvSpPr>
          <p:cNvPr id="53252"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53253" name="文本框 3"/>
          <p:cNvSpPr txBox="1"/>
          <p:nvPr/>
        </p:nvSpPr>
        <p:spPr>
          <a:xfrm>
            <a:off x="923925" y="4073525"/>
            <a:ext cx="3883025" cy="36830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1800" dirty="0">
                <a:ea typeface="宋体" panose="02010600030101010101" pitchFamily="2" charset="-122"/>
              </a:rPr>
              <a:t>图 线性函数插值图</a:t>
            </a:r>
            <a:endParaRPr lang="zh-CN" altLang="en-US" sz="1800" dirty="0">
              <a:ea typeface="宋体" panose="02010600030101010101" pitchFamily="2" charset="-122"/>
            </a:endParaRPr>
          </a:p>
        </p:txBody>
      </p:sp>
      <p:sp>
        <p:nvSpPr>
          <p:cNvPr id="2" name="矩形 1"/>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Tree>
  </p:cSld>
  <p:clrMapOvr>
    <a:masterClrMapping/>
  </p:clrMapOvr>
  <p:transition>
    <p:strip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graphicFrame>
        <p:nvGraphicFramePr>
          <p:cNvPr id="54277" name="对象 3"/>
          <p:cNvGraphicFramePr>
            <a:graphicFrameLocks noChangeAspect="1"/>
          </p:cNvGraphicFramePr>
          <p:nvPr/>
        </p:nvGraphicFramePr>
        <p:xfrm>
          <a:off x="4632325" y="3933825"/>
          <a:ext cx="4040188" cy="2773363"/>
        </p:xfrm>
        <a:graphic>
          <a:graphicData uri="http://schemas.openxmlformats.org/presentationml/2006/ole">
            <mc:AlternateContent xmlns:mc="http://schemas.openxmlformats.org/markup-compatibility/2006">
              <mc:Choice xmlns:v="urn:schemas-microsoft-com:vml" Requires="v">
                <p:oleObj spid="_x0000_s9219" name="" r:id="rId1" imgW="2094865" imgH="1435100" progId="Visio.Drawing.15">
                  <p:embed/>
                </p:oleObj>
              </mc:Choice>
              <mc:Fallback>
                <p:oleObj name="" r:id="rId1" imgW="2094865" imgH="1435100" progId="Visio.Drawing.15">
                  <p:embed/>
                  <p:pic>
                    <p:nvPicPr>
                      <p:cNvPr id="0" name="图片 3076"/>
                      <p:cNvPicPr/>
                      <p:nvPr/>
                    </p:nvPicPr>
                    <p:blipFill>
                      <a:blip r:embed="rId2"/>
                      <a:stretch>
                        <a:fillRect/>
                      </a:stretch>
                    </p:blipFill>
                    <p:spPr>
                      <a:xfrm>
                        <a:off x="4632325" y="3933825"/>
                        <a:ext cx="4040188" cy="2773363"/>
                      </a:xfrm>
                      <a:prstGeom prst="rect">
                        <a:avLst/>
                      </a:prstGeom>
                      <a:noFill/>
                      <a:ln w="38100">
                        <a:noFill/>
                        <a:miter/>
                      </a:ln>
                    </p:spPr>
                  </p:pic>
                </p:oleObj>
              </mc:Fallback>
            </mc:AlternateContent>
          </a:graphicData>
        </a:graphic>
      </p:graphicFrame>
      <p:sp>
        <p:nvSpPr>
          <p:cNvPr id="3" name="文本框 2"/>
          <p:cNvSpPr txBox="1"/>
          <p:nvPr/>
        </p:nvSpPr>
        <p:spPr>
          <a:xfrm>
            <a:off x="811213" y="1125538"/>
            <a:ext cx="7848600" cy="1129665"/>
          </a:xfrm>
          <a:prstGeom prst="rect">
            <a:avLst/>
          </a:prstGeom>
          <a:noFill/>
        </p:spPr>
        <p:txBody>
          <a:bodyPr>
            <a:spAutoFit/>
          </a:bodyPr>
          <a:lstStyle/>
          <a:p>
            <a:pPr marR="0" algn="just" defTabSz="914400">
              <a:lnSpc>
                <a:spcPct val="125000"/>
              </a:lnSpc>
              <a:buClrTx/>
              <a:buSzTx/>
              <a:buFontTx/>
              <a:buNone/>
              <a:defRPr/>
            </a:pPr>
            <a:r>
              <a:rPr kumimoji="0" lang="zh-CN" altLang="en-US" kern="1200" cap="none" spc="0" normalizeH="0" baseline="0" noProof="0" dirty="0">
                <a:latin typeface="黑体" panose="02010609060101010101" pitchFamily="49" charset="-122"/>
                <a:ea typeface="黑体" panose="02010609060101010101" pitchFamily="49" charset="-122"/>
                <a:cs typeface="+mn-cs"/>
              </a:rPr>
              <a:t>    采用抛物线过渡的线性插值指的是：在线性运动段的起始段和末尾段用对称的抛物线来进行过渡，而在中间运动段则采用线性函数进行表示，即如下图所示。</a:t>
            </a:r>
            <a:endParaRPr kumimoji="0" lang="zh-CN" altLang="en-US" kern="1200" cap="none" spc="0" normalizeH="0" baseline="0" noProof="0" dirty="0">
              <a:latin typeface="黑体" panose="02010609060101010101" pitchFamily="49" charset="-122"/>
              <a:ea typeface="黑体" panose="02010609060101010101" pitchFamily="49" charset="-122"/>
              <a:cs typeface="+mn-cs"/>
            </a:endParaRPr>
          </a:p>
        </p:txBody>
      </p:sp>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4" name="文本框 3"/>
          <p:cNvSpPr txBox="1"/>
          <p:nvPr/>
        </p:nvSpPr>
        <p:spPr>
          <a:xfrm>
            <a:off x="812165" y="2226310"/>
            <a:ext cx="7848600" cy="2168525"/>
          </a:xfrm>
          <a:prstGeom prst="rect">
            <a:avLst/>
          </a:prstGeom>
          <a:noFill/>
        </p:spPr>
        <p:txBody>
          <a:bodyPr wrap="square" rtlCol="0" anchor="t">
            <a:spAutoFit/>
          </a:bodyPr>
          <a:p>
            <a:pPr marR="0" algn="just" defTabSz="914400">
              <a:lnSpc>
                <a:spcPct val="125000"/>
              </a:lnSpc>
              <a:buClrTx/>
              <a:buSzTx/>
              <a:buFontTx/>
              <a:buNone/>
              <a:defRPr/>
            </a:pPr>
            <a:r>
              <a:rPr lang="en-US" altLang="zh-CN" noProof="0" dirty="0">
                <a:latin typeface="黑体" panose="02010609060101010101" pitchFamily="49" charset="-122"/>
                <a:ea typeface="黑体" panose="02010609060101010101" pitchFamily="49" charset="-122"/>
                <a:sym typeface="+mn-ea"/>
              </a:rPr>
              <a:t>    </a:t>
            </a:r>
            <a:r>
              <a:rPr lang="zh-CN" altLang="en-US" noProof="0" dirty="0">
                <a:latin typeface="黑体" panose="02010609060101010101" pitchFamily="49" charset="-122"/>
                <a:ea typeface="黑体" panose="02010609060101010101" pitchFamily="49" charset="-122"/>
                <a:sym typeface="+mn-ea"/>
              </a:rPr>
              <a:t>若要保证路径轨迹的连续、光滑，即要求抛物线轨迹的终点速度必须等于线性段的速度，而整个线性段内速度是常值，因此：</a:t>
            </a:r>
            <a:endParaRPr kumimoji="0" lang="en-US" altLang="zh-CN" kern="1200" cap="none" spc="0" normalizeH="0" baseline="0" noProof="0" dirty="0">
              <a:latin typeface="黑体" panose="02010609060101010101" pitchFamily="49" charset="-122"/>
              <a:ea typeface="黑体" panose="02010609060101010101" pitchFamily="49" charset="-122"/>
              <a:cs typeface="+mn-cs"/>
            </a:endParaRPr>
          </a:p>
          <a:p>
            <a:pPr marL="144145" marR="0" algn="just" defTabSz="914400">
              <a:lnSpc>
                <a:spcPct val="125000"/>
              </a:lnSpc>
              <a:buClrTx/>
              <a:buSzTx/>
              <a:buFontTx/>
              <a:buNone/>
              <a:defRPr/>
            </a:pPr>
            <a:r>
              <a:rPr lang="en-US" altLang="zh-CN" noProof="0" dirty="0">
                <a:latin typeface="黑体" panose="02010609060101010101" pitchFamily="49" charset="-122"/>
                <a:ea typeface="黑体" panose="02010609060101010101" pitchFamily="49" charset="-122"/>
                <a:sym typeface="+mn-ea"/>
              </a:rPr>
              <a:t>(1)</a:t>
            </a:r>
            <a:r>
              <a:rPr lang="zh-CN" altLang="en-US" noProof="0" dirty="0">
                <a:latin typeface="黑体" panose="02010609060101010101" pitchFamily="49" charset="-122"/>
                <a:ea typeface="黑体" panose="02010609060101010101" pitchFamily="49" charset="-122"/>
                <a:sym typeface="+mn-ea"/>
              </a:rPr>
              <a:t>起始段抛物线结束点处的速度与线性段的速度相同；</a:t>
            </a:r>
            <a:endParaRPr kumimoji="0" lang="en-US" altLang="zh-CN" kern="1200" cap="none" spc="0" normalizeH="0" baseline="0" noProof="0" dirty="0">
              <a:latin typeface="黑体" panose="02010609060101010101" pitchFamily="49" charset="-122"/>
              <a:ea typeface="黑体" panose="02010609060101010101" pitchFamily="49" charset="-122"/>
              <a:cs typeface="+mn-cs"/>
            </a:endParaRPr>
          </a:p>
          <a:p>
            <a:pPr marL="144145" marR="0" algn="just" defTabSz="914400">
              <a:lnSpc>
                <a:spcPct val="125000"/>
              </a:lnSpc>
              <a:buClrTx/>
              <a:buSzTx/>
              <a:buFontTx/>
              <a:buNone/>
              <a:defRPr/>
            </a:pPr>
            <a:r>
              <a:rPr lang="en-US" altLang="zh-CN" noProof="0" dirty="0">
                <a:latin typeface="黑体" panose="02010609060101010101" pitchFamily="49" charset="-122"/>
                <a:ea typeface="黑体" panose="02010609060101010101" pitchFamily="49" charset="-122"/>
                <a:sym typeface="+mn-ea"/>
              </a:rPr>
              <a:t>(2)</a:t>
            </a:r>
            <a:r>
              <a:rPr lang="zh-CN" altLang="en-US" noProof="0" dirty="0">
                <a:latin typeface="黑体" panose="02010609060101010101" pitchFamily="49" charset="-122"/>
                <a:ea typeface="黑体" panose="02010609060101010101" pitchFamily="49" charset="-122"/>
                <a:sym typeface="+mn-ea"/>
              </a:rPr>
              <a:t>末尾段抛物线开始点处的速度与线性段的速度相同；</a:t>
            </a:r>
            <a:endParaRPr kumimoji="0" lang="en-US" altLang="zh-CN" kern="1200" cap="none" spc="0" normalizeH="0" baseline="0" noProof="0" dirty="0">
              <a:latin typeface="黑体" panose="02010609060101010101" pitchFamily="49" charset="-122"/>
              <a:ea typeface="黑体" panose="02010609060101010101" pitchFamily="49" charset="-122"/>
              <a:cs typeface="+mn-cs"/>
            </a:endParaRPr>
          </a:p>
          <a:p>
            <a:pPr marL="144145" marR="0" algn="just" defTabSz="914400">
              <a:lnSpc>
                <a:spcPct val="125000"/>
              </a:lnSpc>
              <a:buClrTx/>
              <a:buSzTx/>
              <a:buFontTx/>
              <a:buNone/>
              <a:defRPr/>
            </a:pPr>
            <a:r>
              <a:rPr lang="en-US" altLang="zh-CN" noProof="0" dirty="0">
                <a:latin typeface="黑体" panose="02010609060101010101" pitchFamily="49" charset="-122"/>
                <a:ea typeface="黑体" panose="02010609060101010101" pitchFamily="49" charset="-122"/>
                <a:sym typeface="+mn-ea"/>
              </a:rPr>
              <a:t>(3)</a:t>
            </a:r>
            <a:r>
              <a:rPr lang="zh-CN" altLang="en-US" noProof="0" dirty="0">
                <a:latin typeface="黑体" panose="02010609060101010101" pitchFamily="49" charset="-122"/>
                <a:ea typeface="黑体" panose="02010609060101010101" pitchFamily="49" charset="-122"/>
                <a:sym typeface="+mn-ea"/>
              </a:rPr>
              <a:t>起始段抛物线的加速度和末尾段抛物线的加速度数值相等但方向相反；</a:t>
            </a:r>
            <a:endParaRPr kumimoji="0" lang="en-US" altLang="zh-CN" kern="1200" cap="none" spc="0" normalizeH="0" baseline="0" noProof="0" dirty="0">
              <a:latin typeface="黑体" panose="02010609060101010101" pitchFamily="49" charset="-122"/>
              <a:ea typeface="黑体" panose="02010609060101010101" pitchFamily="49" charset="-122"/>
              <a:cs typeface="+mn-cs"/>
            </a:endParaRPr>
          </a:p>
          <a:p>
            <a:pPr marL="144145" marR="0" algn="just" defTabSz="914400">
              <a:lnSpc>
                <a:spcPct val="125000"/>
              </a:lnSpc>
              <a:buClrTx/>
              <a:buSzTx/>
              <a:buFontTx/>
              <a:buNone/>
              <a:defRPr/>
            </a:pPr>
            <a:r>
              <a:rPr lang="en-US" altLang="zh-CN" noProof="0" dirty="0">
                <a:latin typeface="黑体" panose="02010609060101010101" pitchFamily="49" charset="-122"/>
                <a:ea typeface="黑体" panose="02010609060101010101" pitchFamily="49" charset="-122"/>
                <a:sym typeface="+mn-ea"/>
              </a:rPr>
              <a:t>(4)</a:t>
            </a:r>
            <a:r>
              <a:rPr lang="zh-CN" altLang="en-US" noProof="0" dirty="0">
                <a:latin typeface="黑体" panose="02010609060101010101" pitchFamily="49" charset="-122"/>
                <a:ea typeface="黑体" panose="02010609060101010101" pitchFamily="49" charset="-122"/>
                <a:sym typeface="+mn-ea"/>
              </a:rPr>
              <a:t>整个角度曲线以中点为中心对称。</a:t>
            </a:r>
            <a:endParaRPr lang="zh-CN" altLang="en-US" noProof="0" dirty="0">
              <a:latin typeface="黑体" panose="02010609060101010101" pitchFamily="49" charset="-122"/>
              <a:ea typeface="黑体" panose="02010609060101010101" pitchFamily="49" charset="-122"/>
              <a:sym typeface="+mn-ea"/>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graphicFrame>
        <p:nvGraphicFramePr>
          <p:cNvPr id="55301" name="对象 3"/>
          <p:cNvGraphicFramePr>
            <a:graphicFrameLocks noChangeAspect="1"/>
          </p:cNvGraphicFramePr>
          <p:nvPr/>
        </p:nvGraphicFramePr>
        <p:xfrm>
          <a:off x="5173663" y="3573463"/>
          <a:ext cx="3621087" cy="2486025"/>
        </p:xfrm>
        <a:graphic>
          <a:graphicData uri="http://schemas.openxmlformats.org/presentationml/2006/ole">
            <mc:AlternateContent xmlns:mc="http://schemas.openxmlformats.org/markup-compatibility/2006">
              <mc:Choice xmlns:v="urn:schemas-microsoft-com:vml" Requires="v">
                <p:oleObj spid="_x0000_s10243" name="" r:id="rId1" imgW="2094865" imgH="1435100" progId="Visio.Drawing.15">
                  <p:embed/>
                </p:oleObj>
              </mc:Choice>
              <mc:Fallback>
                <p:oleObj name="" r:id="rId1" imgW="2094865" imgH="1435100" progId="Visio.Drawing.15">
                  <p:embed/>
                  <p:pic>
                    <p:nvPicPr>
                      <p:cNvPr id="0" name="图片 3075"/>
                      <p:cNvPicPr/>
                      <p:nvPr/>
                    </p:nvPicPr>
                    <p:blipFill>
                      <a:blip r:embed="rId2"/>
                      <a:stretch>
                        <a:fillRect/>
                      </a:stretch>
                    </p:blipFill>
                    <p:spPr>
                      <a:xfrm>
                        <a:off x="5173663" y="3573463"/>
                        <a:ext cx="3621087" cy="2486025"/>
                      </a:xfrm>
                      <a:prstGeom prst="rect">
                        <a:avLst/>
                      </a:prstGeom>
                      <a:noFill/>
                      <a:ln w="38100">
                        <a:noFill/>
                        <a:miter/>
                      </a:ln>
                    </p:spPr>
                  </p:pic>
                </p:oleObj>
              </mc:Fallback>
            </mc:AlternateContent>
          </a:graphicData>
        </a:graphic>
      </p:graphicFrame>
      <p:sp>
        <p:nvSpPr>
          <p:cNvPr id="5" name="文本框 4"/>
          <p:cNvSpPr txBox="1">
            <a:spLocks noRot="1" noChangeAspect="1" noMove="1" noResize="1" noEditPoints="1" noAdjustHandles="1" noChangeArrowheads="1" noChangeShapeType="1" noTextEdit="1"/>
          </p:cNvSpPr>
          <p:nvPr/>
        </p:nvSpPr>
        <p:spPr>
          <a:xfrm>
            <a:off x="1079612" y="1275301"/>
            <a:ext cx="6984776" cy="1766125"/>
          </a:xfrm>
          <a:prstGeom prst="rect">
            <a:avLst/>
          </a:prstGeom>
          <a:blipFill>
            <a:blip r:embed="rId3"/>
            <a:stretch>
              <a:fillRect l="-698" t="-1724"/>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6" name="文本框 5"/>
          <p:cNvSpPr txBox="1">
            <a:spLocks noRot="1" noChangeAspect="1" noMove="1" noResize="1" noEditPoints="1" noAdjustHandles="1" noChangeArrowheads="1" noChangeShapeType="1" noTextEdit="1"/>
          </p:cNvSpPr>
          <p:nvPr/>
        </p:nvSpPr>
        <p:spPr>
          <a:xfrm>
            <a:off x="683568" y="3212976"/>
            <a:ext cx="3960440" cy="1429622"/>
          </a:xfrm>
          <a:prstGeom prst="rect">
            <a:avLst/>
          </a:prstGeom>
          <a:blipFill>
            <a:blip r:embed="rId4"/>
            <a:stretch>
              <a:fillRect l="-1231" t="-2128"/>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8" name="文本框 7"/>
          <p:cNvSpPr txBox="1">
            <a:spLocks noRot="1" noChangeAspect="1" noMove="1" noResize="1" noEditPoints="1" noAdjustHandles="1" noChangeArrowheads="1" noChangeShapeType="1" noTextEdit="1"/>
          </p:cNvSpPr>
          <p:nvPr/>
        </p:nvSpPr>
        <p:spPr>
          <a:xfrm>
            <a:off x="683568" y="4815966"/>
            <a:ext cx="4104456" cy="1589794"/>
          </a:xfrm>
          <a:prstGeom prst="rect">
            <a:avLst/>
          </a:prstGeom>
          <a:blipFill>
            <a:blip r:embed="rId5"/>
            <a:stretch>
              <a:fillRect l="-1189" t="-1916"/>
            </a:stretch>
          </a:blipFill>
        </p:spPr>
        <p:txBody>
          <a:bodyPr/>
          <a:lstStyle/>
          <a:p>
            <a:pPr marR="0" defTabSz="91440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55306" name="文本框 9"/>
          <p:cNvSpPr txBox="1"/>
          <p:nvPr/>
        </p:nvSpPr>
        <p:spPr>
          <a:xfrm>
            <a:off x="5795963" y="5084763"/>
            <a:ext cx="288925" cy="369887"/>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ea typeface="宋体" panose="02010600030101010101" pitchFamily="2" charset="-122"/>
              </a:rPr>
              <a:t>A</a:t>
            </a:r>
            <a:endParaRPr lang="zh-CN" altLang="en-US" sz="1800" dirty="0">
              <a:ea typeface="宋体" panose="02010600030101010101" pitchFamily="2" charset="-122"/>
            </a:endParaRPr>
          </a:p>
        </p:txBody>
      </p:sp>
      <p:sp>
        <p:nvSpPr>
          <p:cNvPr id="55307" name="文本框 14"/>
          <p:cNvSpPr txBox="1"/>
          <p:nvPr/>
        </p:nvSpPr>
        <p:spPr>
          <a:xfrm>
            <a:off x="7596188" y="4264025"/>
            <a:ext cx="288925" cy="36830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ea typeface="宋体" panose="02010600030101010101" pitchFamily="2" charset="-122"/>
              </a:rPr>
              <a:t>B</a:t>
            </a:r>
            <a:endParaRPr lang="zh-CN" altLang="en-US" sz="1800" dirty="0">
              <a:ea typeface="宋体" panose="02010600030101010101" pitchFamily="2" charset="-122"/>
            </a:endParaRPr>
          </a:p>
        </p:txBody>
      </p:sp>
      <p:sp>
        <p:nvSpPr>
          <p:cNvPr id="55308" name="文本框 10"/>
          <p:cNvSpPr txBox="1"/>
          <p:nvPr/>
        </p:nvSpPr>
        <p:spPr>
          <a:xfrm>
            <a:off x="5795963" y="5867400"/>
            <a:ext cx="3168650" cy="369888"/>
          </a:xfrm>
          <a:prstGeom prst="rect">
            <a:avLst/>
          </a:prstGeom>
          <a:solidFill>
            <a:schemeClr val="bg1"/>
          </a:solid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latin typeface="Times New Roman" panose="02020603050405020304" pitchFamily="18" charset="0"/>
                <a:ea typeface="宋体" panose="02010600030101010101" pitchFamily="2" charset="-122"/>
              </a:rPr>
              <a:t>t</a:t>
            </a:r>
            <a:r>
              <a:rPr lang="en-US" altLang="zh-CN" sz="1800" baseline="-25000" dirty="0">
                <a:latin typeface="Times New Roman" panose="02020603050405020304" pitchFamily="18" charset="0"/>
                <a:ea typeface="宋体" panose="02010600030101010101" pitchFamily="2" charset="-122"/>
              </a:rPr>
              <a:t>b                      </a:t>
            </a:r>
            <a:r>
              <a:rPr lang="en-US" altLang="zh-CN" sz="1800" dirty="0">
                <a:latin typeface="Times New Roman" panose="02020603050405020304" pitchFamily="18" charset="0"/>
                <a:ea typeface="宋体" panose="02010600030101010101" pitchFamily="2" charset="-122"/>
              </a:rPr>
              <a:t>t               t</a:t>
            </a:r>
            <a:r>
              <a:rPr lang="en-US" altLang="zh-CN" sz="1800" baseline="-25000" dirty="0">
                <a:latin typeface="Times New Roman" panose="02020603050405020304" pitchFamily="18" charset="0"/>
                <a:ea typeface="宋体" panose="02010600030101010101" pitchFamily="2" charset="-122"/>
              </a:rPr>
              <a:t>f</a:t>
            </a:r>
            <a:r>
              <a:rPr lang="en-US" altLang="zh-CN" sz="1800" dirty="0">
                <a:latin typeface="Times New Roman" panose="02020603050405020304" pitchFamily="18" charset="0"/>
                <a:ea typeface="宋体" panose="02010600030101010101" pitchFamily="2" charset="-122"/>
              </a:rPr>
              <a:t>-t</a:t>
            </a:r>
            <a:r>
              <a:rPr lang="en-US" altLang="zh-CN" sz="1800" baseline="-25000" dirty="0">
                <a:latin typeface="Times New Roman" panose="02020603050405020304" pitchFamily="18" charset="0"/>
                <a:ea typeface="宋体" panose="02010600030101010101" pitchFamily="2" charset="-122"/>
              </a:rPr>
              <a:t>b    </a:t>
            </a:r>
            <a:r>
              <a:rPr lang="en-US" altLang="zh-CN" sz="1800" dirty="0">
                <a:latin typeface="Times New Roman" panose="02020603050405020304" pitchFamily="18" charset="0"/>
                <a:ea typeface="宋体" panose="02010600030101010101" pitchFamily="2" charset="-122"/>
              </a:rPr>
              <a:t>t</a:t>
            </a:r>
            <a:r>
              <a:rPr lang="en-US" altLang="zh-CN" sz="1800" baseline="-25000" dirty="0">
                <a:latin typeface="Times New Roman" panose="02020603050405020304" pitchFamily="18" charset="0"/>
                <a:ea typeface="宋体" panose="02010600030101010101" pitchFamily="2" charset="-122"/>
              </a:rPr>
              <a:t>f</a:t>
            </a:r>
            <a:endParaRPr lang="zh-CN" altLang="en-US" sz="1800" baseline="-25000" dirty="0">
              <a:latin typeface="Times New Roman" panose="02020603050405020304" pitchFamily="18" charset="0"/>
              <a:ea typeface="宋体" panose="02010600030101010101" pitchFamily="2" charset="-122"/>
            </a:endParaRPr>
          </a:p>
        </p:txBody>
      </p:sp>
      <p:sp>
        <p:nvSpPr>
          <p:cNvPr id="55309" name="文本框 2"/>
          <p:cNvSpPr txBox="1"/>
          <p:nvPr/>
        </p:nvSpPr>
        <p:spPr>
          <a:xfrm>
            <a:off x="5140325" y="949325"/>
            <a:ext cx="3938588" cy="368300"/>
          </a:xfrm>
          <a:prstGeom prst="rect">
            <a:avLst/>
          </a:prstGeom>
          <a:noFill/>
          <a:ln w="9525">
            <a:noFill/>
          </a:ln>
        </p:spPr>
        <p:txBody>
          <a:bodyPr>
            <a:spAutoFit/>
          </a:bodyPr>
          <a:lstStyle/>
          <a:p>
            <a:r>
              <a:rPr lang="zh-CN" altLang="en-US" b="1" dirty="0">
                <a:solidFill>
                  <a:srgbClr val="FF0000"/>
                </a:solidFill>
                <a:latin typeface="黑体" panose="02010609060101010101" pitchFamily="49" charset="-122"/>
                <a:ea typeface="黑体" panose="02010609060101010101" pitchFamily="49" charset="-122"/>
              </a:rPr>
              <a:t>起、止位置、总时间和直线速度已知</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3" name="矩形 2"/>
          <p:cNvSpPr/>
          <p:nvPr/>
        </p:nvSpPr>
        <p:spPr>
          <a:xfrm>
            <a:off x="971550" y="2168525"/>
            <a:ext cx="7416800" cy="104457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6" grpId="0" animBg="1"/>
      <p:bldP spid="6" grpId="1"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628650" y="190500"/>
            <a:ext cx="7886700" cy="863600"/>
          </a:xfrm>
        </p:spPr>
        <p:txBody>
          <a:bodyPr vert="horz" wrap="square" lIns="91436" tIns="45718" rIns="91436" bIns="45718" anchor="ctr" anchorCtr="0"/>
          <a:lstStyle/>
          <a:p>
            <a:r>
              <a:rPr lang="zh-CN" altLang="en-US" dirty="0">
                <a:ea typeface="宋体" panose="02010600030101010101" pitchFamily="2" charset="-122"/>
              </a:rPr>
              <a:t>机器人轨迹规划</a:t>
            </a:r>
            <a:endParaRPr lang="zh-CN" altLang="en-US" dirty="0">
              <a:ea typeface="宋体" panose="02010600030101010101" pitchFamily="2" charset="-122"/>
            </a:endParaRPr>
          </a:p>
        </p:txBody>
      </p:sp>
      <p:pic>
        <p:nvPicPr>
          <p:cNvPr id="25603" name="Picture 5" descr="3-2"/>
          <p:cNvPicPr>
            <a:picLocks noChangeAspect="1"/>
          </p:cNvPicPr>
          <p:nvPr/>
        </p:nvPicPr>
        <p:blipFill>
          <a:blip r:embed="rId1"/>
          <a:stretch>
            <a:fillRect/>
          </a:stretch>
        </p:blipFill>
        <p:spPr>
          <a:xfrm>
            <a:off x="899478" y="1916113"/>
            <a:ext cx="6911975" cy="3521075"/>
          </a:xfrm>
          <a:prstGeom prst="rect">
            <a:avLst/>
          </a:prstGeom>
          <a:noFill/>
          <a:ln w="9525">
            <a:noFill/>
          </a:ln>
        </p:spPr>
      </p:pic>
    </p:spTree>
    <p:custDataLst>
      <p:tags r:id="rId2"/>
    </p:custDataLst>
  </p:cSld>
  <p:clrMapOvr>
    <a:masterClrMapping/>
  </p:clrMapOvr>
  <p:transition spd="slow">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6" name="文本框 5"/>
          <p:cNvSpPr txBox="1">
            <a:spLocks noRot="1" noChangeAspect="1" noMove="1" noResize="1" noEditPoints="1" noAdjustHandles="1" noChangeArrowheads="1" noChangeShapeType="1" noTextEdit="1"/>
          </p:cNvSpPr>
          <p:nvPr/>
        </p:nvSpPr>
        <p:spPr>
          <a:xfrm>
            <a:off x="1079612" y="1275301"/>
            <a:ext cx="7596844" cy="5069401"/>
          </a:xfrm>
          <a:prstGeom prst="rect">
            <a:avLst/>
          </a:prstGeom>
          <a:blipFill>
            <a:blip r:embed="rId1"/>
            <a:stretch>
              <a:fillRect l="-642" t="-601" r="-722" b="-15625"/>
            </a:stretch>
          </a:blipFill>
        </p:spPr>
        <p:txBody>
          <a:bodyPr/>
          <a:lstStyle/>
          <a:p>
            <a:pPr marR="0" defTabSz="914400">
              <a:buClrTx/>
              <a:buSzTx/>
              <a:buFontTx/>
              <a:buNone/>
              <a:defRPr/>
            </a:pPr>
            <a:r>
              <a:rPr kumimoji="0" lang="zh-CN" altLang="en-US" kern="1200" cap="none" spc="0" normalizeH="0" baseline="0" noProof="0" dirty="0">
                <a:noFill/>
                <a:latin typeface="Arial" panose="020B0604020202020204" pitchFamily="34" charset="0"/>
                <a:ea typeface="宋体" panose="02010600030101010101" pitchFamily="2" charset="-122"/>
                <a:cs typeface="+mn-cs"/>
              </a:rPr>
              <a:t> </a:t>
            </a:r>
            <a:endParaRPr kumimoji="0" lang="zh-CN" altLang="en-US" kern="1200" cap="none" spc="0" normalizeH="0" baseline="0" noProof="0" dirty="0">
              <a:noFill/>
              <a:latin typeface="Arial" panose="020B0604020202020204" pitchFamily="34" charset="0"/>
              <a:ea typeface="宋体" panose="02010600030101010101" pitchFamily="2" charset="-122"/>
              <a:cs typeface="+mn-cs"/>
            </a:endParaRPr>
          </a:p>
        </p:txBody>
      </p:sp>
      <p:sp>
        <p:nvSpPr>
          <p:cNvPr id="56326" name="文本框 3"/>
          <p:cNvSpPr txBox="1"/>
          <p:nvPr/>
        </p:nvSpPr>
        <p:spPr>
          <a:xfrm>
            <a:off x="5140325" y="949325"/>
            <a:ext cx="3938588" cy="368300"/>
          </a:xfrm>
          <a:prstGeom prst="rect">
            <a:avLst/>
          </a:prstGeom>
          <a:noFill/>
          <a:ln w="9525">
            <a:noFill/>
          </a:ln>
        </p:spPr>
        <p:txBody>
          <a:bodyPr>
            <a:spAutoFit/>
          </a:bodyPr>
          <a:lstStyle/>
          <a:p>
            <a:r>
              <a:rPr lang="zh-CN" altLang="en-US" b="1" dirty="0">
                <a:solidFill>
                  <a:srgbClr val="FF0000"/>
                </a:solidFill>
                <a:latin typeface="黑体" panose="02010609060101010101" pitchFamily="49" charset="-122"/>
                <a:ea typeface="黑体" panose="02010609060101010101" pitchFamily="49" charset="-122"/>
              </a:rPr>
              <a:t>起、止位置、总时间和直线速度已知</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graphicFrame>
        <p:nvGraphicFramePr>
          <p:cNvPr id="55301" name="对象 3"/>
          <p:cNvGraphicFramePr>
            <a:graphicFrameLocks noChangeAspect="1"/>
          </p:cNvGraphicFramePr>
          <p:nvPr/>
        </p:nvGraphicFramePr>
        <p:xfrm>
          <a:off x="6443980" y="1988820"/>
          <a:ext cx="2745740" cy="1885315"/>
        </p:xfrm>
        <a:graphic>
          <a:graphicData uri="http://schemas.openxmlformats.org/presentationml/2006/ole">
            <mc:AlternateContent xmlns:mc="http://schemas.openxmlformats.org/markup-compatibility/2006">
              <mc:Choice xmlns:v="urn:schemas-microsoft-com:vml" Requires="v">
                <p:oleObj spid="_x0000_s10243" name="" r:id="rId2" imgW="2094865" imgH="1435100" progId="Visio.Drawing.15">
                  <p:embed/>
                </p:oleObj>
              </mc:Choice>
              <mc:Fallback>
                <p:oleObj name="" r:id="rId2" imgW="2094865" imgH="1435100" progId="Visio.Drawing.15">
                  <p:embed/>
                  <p:pic>
                    <p:nvPicPr>
                      <p:cNvPr id="0" name="图片 3075"/>
                      <p:cNvPicPr/>
                      <p:nvPr/>
                    </p:nvPicPr>
                    <p:blipFill>
                      <a:blip r:embed="rId3"/>
                      <a:stretch>
                        <a:fillRect/>
                      </a:stretch>
                    </p:blipFill>
                    <p:spPr>
                      <a:xfrm>
                        <a:off x="6443980" y="1988820"/>
                        <a:ext cx="2745740" cy="1885315"/>
                      </a:xfrm>
                      <a:prstGeom prst="rect">
                        <a:avLst/>
                      </a:prstGeom>
                      <a:noFill/>
                      <a:ln w="38100">
                        <a:noFill/>
                        <a:miter/>
                      </a:ln>
                    </p:spPr>
                  </p:pic>
                </p:oleObj>
              </mc:Fallback>
            </mc:AlternateContent>
          </a:graphicData>
        </a:graphic>
      </p:graphicFrame>
      <p:sp>
        <p:nvSpPr>
          <p:cNvPr id="3" name="矩形 2"/>
          <p:cNvSpPr/>
          <p:nvPr/>
        </p:nvSpPr>
        <p:spPr>
          <a:xfrm>
            <a:off x="612140" y="4276090"/>
            <a:ext cx="8712835" cy="11690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矩形 3"/>
          <p:cNvSpPr/>
          <p:nvPr/>
        </p:nvSpPr>
        <p:spPr>
          <a:xfrm>
            <a:off x="1043940" y="5445125"/>
            <a:ext cx="7632700" cy="115189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文本框 4"/>
          <p:cNvSpPr txBox="1"/>
          <p:nvPr/>
        </p:nvSpPr>
        <p:spPr>
          <a:xfrm>
            <a:off x="7045325" y="3212465"/>
            <a:ext cx="153035" cy="368300"/>
          </a:xfrm>
          <a:prstGeom prst="rect">
            <a:avLst/>
          </a:prstGeom>
          <a:noFill/>
        </p:spPr>
        <p:txBody>
          <a:bodyPr wrap="square" rtlCol="0">
            <a:spAutoFit/>
          </a:bodyPr>
          <a:p>
            <a:r>
              <a:rPr lang="en-US" altLang="zh-CN"/>
              <a:t>A</a:t>
            </a:r>
            <a:endParaRPr lang="en-US" altLang="zh-CN"/>
          </a:p>
        </p:txBody>
      </p:sp>
      <p:sp>
        <p:nvSpPr>
          <p:cNvPr id="7" name="文本框 6"/>
          <p:cNvSpPr txBox="1"/>
          <p:nvPr/>
        </p:nvSpPr>
        <p:spPr>
          <a:xfrm>
            <a:off x="8463915" y="2478405"/>
            <a:ext cx="153035" cy="368300"/>
          </a:xfrm>
          <a:prstGeom prst="rect">
            <a:avLst/>
          </a:prstGeom>
          <a:noFill/>
        </p:spPr>
        <p:txBody>
          <a:bodyPr wrap="square" rtlCol="0">
            <a:spAutoFit/>
          </a:bodyPr>
          <a:p>
            <a:r>
              <a:rPr lang="en-US" altLang="zh-CN"/>
              <a:t>B</a:t>
            </a:r>
            <a:endParaRPr lang="en-US" altLang="zh-CN"/>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3" name="矩形 2"/>
          <p:cNvSpPr>
            <a:spLocks noRot="1" noChangeAspect="1" noMove="1" noResize="1" noEditPoints="1" noAdjustHandles="1" noChangeArrowheads="1" noChangeShapeType="1" noTextEdit="1"/>
          </p:cNvSpPr>
          <p:nvPr/>
        </p:nvSpPr>
        <p:spPr>
          <a:xfrm>
            <a:off x="1422400" y="1340768"/>
            <a:ext cx="4572000" cy="1153329"/>
          </a:xfrm>
          <a:prstGeom prst="rect">
            <a:avLst/>
          </a:prstGeom>
          <a:blipFill>
            <a:blip r:embed="rId1"/>
            <a:stretch>
              <a:fillRect l="-1333" t="-4233"/>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no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a:ln>
                <a:noFill/>
              </a:ln>
              <a:noFill/>
              <a:effectLst/>
              <a:uLnTx/>
              <a:uFillTx/>
              <a:latin typeface="Arial" panose="020B0604020202020204" pitchFamily="34" charset="0"/>
              <a:ea typeface="宋体" panose="02010600030101010101" pitchFamily="2" charset="-122"/>
              <a:cs typeface="+mn-cs"/>
            </a:endParaRPr>
          </a:p>
        </p:txBody>
      </p:sp>
      <p:grpSp>
        <p:nvGrpSpPr>
          <p:cNvPr id="57350" name="组合 3"/>
          <p:cNvGrpSpPr/>
          <p:nvPr/>
        </p:nvGrpSpPr>
        <p:grpSpPr>
          <a:xfrm>
            <a:off x="5435600" y="1900238"/>
            <a:ext cx="1990725" cy="403225"/>
            <a:chOff x="5364089" y="1772816"/>
            <a:chExt cx="1989437" cy="403045"/>
          </a:xfrm>
        </p:grpSpPr>
        <p:sp>
          <p:nvSpPr>
            <p:cNvPr id="57356" name="箭头: 左 6"/>
            <p:cNvSpPr/>
            <p:nvPr/>
          </p:nvSpPr>
          <p:spPr>
            <a:xfrm>
              <a:off x="5364089" y="1772816"/>
              <a:ext cx="792088" cy="403045"/>
            </a:xfrm>
            <a:prstGeom prst="leftArrow">
              <a:avLst>
                <a:gd name="adj1" fmla="val 50000"/>
                <a:gd name="adj2" fmla="val 49995"/>
              </a:avLst>
            </a:prstGeom>
            <a:solidFill>
              <a:srgbClr val="FF0000"/>
            </a:solidFill>
            <a:ln w="9525" cap="flat" cmpd="sng">
              <a:solidFill>
                <a:srgbClr val="FF0000"/>
              </a:solidFill>
              <a:prstDash val="solid"/>
              <a:round/>
              <a:headEnd type="none" w="med" len="med"/>
              <a:tailEnd type="none" w="med" len="med"/>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8" name="矩形 7"/>
            <p:cNvSpPr>
              <a:spLocks noRot="1" noChangeAspect="1" noMove="1" noResize="1" noEditPoints="1" noAdjustHandles="1" noChangeArrowheads="1" noChangeShapeType="1" noTextEdit="1"/>
            </p:cNvSpPr>
            <p:nvPr/>
          </p:nvSpPr>
          <p:spPr>
            <a:xfrm>
              <a:off x="6174357" y="1772816"/>
              <a:ext cx="1179169" cy="400110"/>
            </a:xfrm>
            <a:prstGeom prst="rect">
              <a:avLst/>
            </a:prstGeom>
            <a:blipFill>
              <a:blip r:embed="rId2"/>
              <a:stretch>
                <a:fillRect t="-12308" r="-4663" b="-24615"/>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no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a:ln>
                  <a:noFill/>
                </a:ln>
                <a:noFill/>
                <a:effectLst/>
                <a:uLnTx/>
                <a:uFillTx/>
                <a:latin typeface="Arial" panose="020B0604020202020204" pitchFamily="34" charset="0"/>
                <a:ea typeface="宋体" panose="02010600030101010101" pitchFamily="2" charset="-122"/>
                <a:cs typeface="+mn-cs"/>
              </a:endParaRPr>
            </a:p>
          </p:txBody>
        </p:sp>
      </p:grpSp>
      <p:grpSp>
        <p:nvGrpSpPr>
          <p:cNvPr id="57351" name="组合 8"/>
          <p:cNvGrpSpPr/>
          <p:nvPr/>
        </p:nvGrpSpPr>
        <p:grpSpPr>
          <a:xfrm>
            <a:off x="587375" y="2636838"/>
            <a:ext cx="8567738" cy="2206625"/>
            <a:chOff x="683568" y="2639929"/>
            <a:chExt cx="8568952" cy="2205989"/>
          </a:xfrm>
        </p:grpSpPr>
        <p:sp>
          <p:nvSpPr>
            <p:cNvPr id="5" name="文本框 4"/>
            <p:cNvSpPr txBox="1">
              <a:spLocks noRot="1" noChangeAspect="1" noMove="1" noResize="1" noEditPoints="1" noAdjustHandles="1" noChangeArrowheads="1" noChangeShapeType="1" noTextEdit="1"/>
            </p:cNvSpPr>
            <p:nvPr/>
          </p:nvSpPr>
          <p:spPr>
            <a:xfrm>
              <a:off x="683568" y="2639929"/>
              <a:ext cx="8568952" cy="2205989"/>
            </a:xfrm>
            <a:prstGeom prst="rect">
              <a:avLst/>
            </a:prstGeom>
            <a:blipFill>
              <a:blip r:embed="rId3"/>
              <a:stretch>
                <a:fillRect l="-569" t="-2210"/>
              </a:stretch>
            </a:blipFill>
          </p:spPr>
          <p:txBody>
            <a:bodyPr/>
            <a:lstStyle/>
            <a:p>
              <a:pPr marR="0" defTabSz="914400">
                <a:buClrTx/>
                <a:buSzTx/>
                <a:buFontTx/>
                <a:buNone/>
                <a:defRPr/>
              </a:pPr>
              <a:r>
                <a:rPr kumimoji="0" lang="zh-CN" altLang="en-US" kern="1200" cap="none" spc="0" normalizeH="0" baseline="0" noProof="0" dirty="0">
                  <a:noFill/>
                  <a:latin typeface="Arial" panose="020B0604020202020204" pitchFamily="34" charset="0"/>
                  <a:ea typeface="宋体" panose="02010600030101010101" pitchFamily="2" charset="-122"/>
                  <a:cs typeface="+mn-cs"/>
                </a:rPr>
                <a:t> </a:t>
              </a:r>
              <a:endParaRPr kumimoji="0" lang="zh-CN" altLang="en-US" kern="1200" cap="none" spc="0" normalizeH="0" baseline="0" noProof="0" dirty="0">
                <a:noFill/>
                <a:latin typeface="Arial" panose="020B0604020202020204" pitchFamily="34" charset="0"/>
                <a:ea typeface="宋体" panose="02010600030101010101" pitchFamily="2" charset="-122"/>
                <a:cs typeface="+mn-cs"/>
              </a:endParaRPr>
            </a:p>
          </p:txBody>
        </p:sp>
        <p:sp>
          <p:nvSpPr>
            <p:cNvPr id="57355" name="文本框 5"/>
            <p:cNvSpPr txBox="1"/>
            <p:nvPr/>
          </p:nvSpPr>
          <p:spPr>
            <a:xfrm>
              <a:off x="683568" y="3117559"/>
              <a:ext cx="2520280" cy="157447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r">
                <a:lnSpc>
                  <a:spcPct val="170000"/>
                </a:lnSpc>
                <a:spcBef>
                  <a:spcPct val="0"/>
                </a:spcBef>
                <a:buNone/>
              </a:pPr>
              <a:r>
                <a:rPr lang="zh-CN" altLang="en-US" sz="2000" dirty="0">
                  <a:solidFill>
                    <a:srgbClr val="C00000"/>
                  </a:solidFill>
                  <a:latin typeface="黑体" panose="02010609060101010101" pitchFamily="49" charset="-122"/>
                  <a:ea typeface="黑体" panose="02010609060101010101" pitchFamily="49" charset="-122"/>
                </a:rPr>
                <a:t>起始段</a:t>
              </a:r>
              <a:endParaRPr lang="en-US" altLang="zh-CN" sz="2000" dirty="0">
                <a:solidFill>
                  <a:srgbClr val="C00000"/>
                </a:solidFill>
                <a:latin typeface="黑体" panose="02010609060101010101" pitchFamily="49" charset="-122"/>
                <a:ea typeface="黑体" panose="02010609060101010101" pitchFamily="49" charset="-122"/>
              </a:endParaRPr>
            </a:p>
            <a:p>
              <a:pPr marL="0" lvl="0" indent="0" algn="r">
                <a:lnSpc>
                  <a:spcPct val="170000"/>
                </a:lnSpc>
                <a:spcBef>
                  <a:spcPct val="0"/>
                </a:spcBef>
                <a:buNone/>
              </a:pPr>
              <a:r>
                <a:rPr lang="zh-CN" altLang="en-US" sz="2000" dirty="0">
                  <a:solidFill>
                    <a:srgbClr val="C00000"/>
                  </a:solidFill>
                  <a:latin typeface="黑体" panose="02010609060101010101" pitchFamily="49" charset="-122"/>
                  <a:ea typeface="黑体" panose="02010609060101010101" pitchFamily="49" charset="-122"/>
                </a:rPr>
                <a:t>中间段</a:t>
              </a:r>
              <a:endParaRPr lang="en-US" altLang="zh-CN" sz="2000" dirty="0">
                <a:solidFill>
                  <a:srgbClr val="C00000"/>
                </a:solidFill>
                <a:latin typeface="黑体" panose="02010609060101010101" pitchFamily="49" charset="-122"/>
                <a:ea typeface="黑体" panose="02010609060101010101" pitchFamily="49" charset="-122"/>
              </a:endParaRPr>
            </a:p>
            <a:p>
              <a:pPr marL="0" lvl="0" indent="0" algn="r">
                <a:lnSpc>
                  <a:spcPct val="170000"/>
                </a:lnSpc>
                <a:spcBef>
                  <a:spcPct val="0"/>
                </a:spcBef>
                <a:buNone/>
              </a:pPr>
              <a:r>
                <a:rPr lang="zh-CN" altLang="en-US" sz="2000" dirty="0">
                  <a:solidFill>
                    <a:srgbClr val="C00000"/>
                  </a:solidFill>
                  <a:latin typeface="黑体" panose="02010609060101010101" pitchFamily="49" charset="-122"/>
                  <a:ea typeface="黑体" panose="02010609060101010101" pitchFamily="49" charset="-122"/>
                </a:rPr>
                <a:t>末尾段</a:t>
              </a:r>
              <a:endParaRPr lang="zh-CN" altLang="en-US" sz="2000" dirty="0">
                <a:solidFill>
                  <a:srgbClr val="C00000"/>
                </a:solidFill>
                <a:latin typeface="黑体" panose="02010609060101010101" pitchFamily="49" charset="-122"/>
                <a:ea typeface="黑体" panose="02010609060101010101" pitchFamily="49" charset="-122"/>
              </a:endParaRPr>
            </a:p>
          </p:txBody>
        </p:sp>
      </p:grpSp>
      <p:sp>
        <p:nvSpPr>
          <p:cNvPr id="57352" name="文本框 9"/>
          <p:cNvSpPr txBox="1"/>
          <p:nvPr/>
        </p:nvSpPr>
        <p:spPr>
          <a:xfrm>
            <a:off x="5140325" y="949325"/>
            <a:ext cx="3938588" cy="368300"/>
          </a:xfrm>
          <a:prstGeom prst="rect">
            <a:avLst/>
          </a:prstGeom>
          <a:noFill/>
          <a:ln w="9525">
            <a:noFill/>
          </a:ln>
        </p:spPr>
        <p:txBody>
          <a:bodyPr>
            <a:spAutoFit/>
          </a:bodyPr>
          <a:lstStyle/>
          <a:p>
            <a:r>
              <a:rPr lang="zh-CN" altLang="en-US" b="1" dirty="0">
                <a:solidFill>
                  <a:srgbClr val="FF0000"/>
                </a:solidFill>
                <a:latin typeface="黑体" panose="02010609060101010101" pitchFamily="49" charset="-122"/>
                <a:ea typeface="黑体" panose="02010609060101010101" pitchFamily="49" charset="-122"/>
              </a:rPr>
              <a:t>起、止位置、总时间和直线速度已知</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4" name="文本框 3"/>
          <p:cNvSpPr txBox="1">
            <a:spLocks noRot="1" noChangeAspect="1" noMove="1" noResize="1" noEditPoints="1" noAdjustHandles="1" noChangeArrowheads="1" noChangeShapeType="1" noTextEdit="1"/>
          </p:cNvSpPr>
          <p:nvPr/>
        </p:nvSpPr>
        <p:spPr>
          <a:xfrm>
            <a:off x="755576" y="4973149"/>
            <a:ext cx="7800339" cy="871777"/>
          </a:xfrm>
          <a:prstGeom prst="rect">
            <a:avLst/>
          </a:prstGeom>
          <a:blipFill>
            <a:blip r:embed="rId4"/>
            <a:stretch>
              <a:fillRect l="-859" t="-2098" b="-79720"/>
            </a:stretch>
          </a:blipFill>
        </p:spPr>
        <p:txBody>
          <a:bodyPr/>
          <a:lstStyle/>
          <a:p>
            <a:r>
              <a:rPr lang="zh-CN" altLang="en-US">
                <a:noFill/>
              </a:rPr>
              <a:t> </a:t>
            </a:r>
            <a:endParaRPr lang="zh-CN" altLang="en-US">
              <a:noFill/>
            </a:endParaRPr>
          </a:p>
        </p:txBody>
      </p:sp>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7" name="矩形 6"/>
          <p:cNvSpPr/>
          <p:nvPr/>
        </p:nvSpPr>
        <p:spPr>
          <a:xfrm>
            <a:off x="539115" y="2636520"/>
            <a:ext cx="8281035" cy="331279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57352" name="文本框 9"/>
          <p:cNvSpPr txBox="1"/>
          <p:nvPr/>
        </p:nvSpPr>
        <p:spPr>
          <a:xfrm>
            <a:off x="4996815" y="949325"/>
            <a:ext cx="3938588" cy="368300"/>
          </a:xfrm>
          <a:prstGeom prst="rect">
            <a:avLst/>
          </a:prstGeom>
          <a:noFill/>
          <a:ln w="9525">
            <a:noFill/>
          </a:ln>
        </p:spPr>
        <p:txBody>
          <a:bodyPr>
            <a:spAutoFit/>
          </a:bodyPr>
          <a:lstStyle/>
          <a:p>
            <a:pPr algn="r"/>
            <a:r>
              <a:rPr lang="zh-CN" altLang="en-US" b="1" dirty="0">
                <a:solidFill>
                  <a:srgbClr val="FF0000"/>
                </a:solidFill>
                <a:latin typeface="黑体" panose="02010609060101010101" pitchFamily="49" charset="-122"/>
                <a:ea typeface="黑体" panose="02010609060101010101" pitchFamily="49" charset="-122"/>
              </a:rPr>
              <a:t>起、止位置和总时间已知</a:t>
            </a:r>
            <a:endParaRPr lang="zh-CN" altLang="en-US" b="1" dirty="0">
              <a:solidFill>
                <a:srgbClr val="FF0000"/>
              </a:solidFill>
              <a:latin typeface="黑体" panose="02010609060101010101" pitchFamily="49" charset="-122"/>
              <a:ea typeface="黑体" panose="02010609060101010101" pitchFamily="49" charset="-122"/>
            </a:endParaRPr>
          </a:p>
        </p:txBody>
      </p:sp>
      <p:pic>
        <p:nvPicPr>
          <p:cNvPr id="5" name="图片 4" descr="微信图片_20221102191125"/>
          <p:cNvPicPr>
            <a:picLocks noChangeAspect="1"/>
          </p:cNvPicPr>
          <p:nvPr/>
        </p:nvPicPr>
        <p:blipFill>
          <a:blip r:embed="rId1">
            <a:lum bright="12000" contrast="82000"/>
          </a:blip>
          <a:stretch>
            <a:fillRect/>
          </a:stretch>
        </p:blipFill>
        <p:spPr>
          <a:xfrm>
            <a:off x="611505" y="1386840"/>
            <a:ext cx="7455535" cy="5425440"/>
          </a:xfrm>
          <a:prstGeom prst="rect">
            <a:avLst/>
          </a:prstGeom>
        </p:spPr>
      </p:pic>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3" name="矩形 2"/>
          <p:cNvSpPr/>
          <p:nvPr/>
        </p:nvSpPr>
        <p:spPr>
          <a:xfrm>
            <a:off x="755650" y="1988820"/>
            <a:ext cx="8065135" cy="486918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4"/>
          <p:cNvPicPr>
            <a:picLocks noChangeAspect="1"/>
          </p:cNvPicPr>
          <p:nvPr/>
        </p:nvPicPr>
        <p:blipFill>
          <a:blip r:embed="rId1"/>
          <a:stretch>
            <a:fillRect/>
          </a:stretch>
        </p:blipFill>
        <p:spPr>
          <a:xfrm>
            <a:off x="755333" y="1317308"/>
            <a:ext cx="7981950" cy="600075"/>
          </a:xfrm>
          <a:prstGeom prst="rect">
            <a:avLst/>
          </a:prstGeom>
          <a:noFill/>
          <a:ln w="9525">
            <a:noFill/>
          </a:ln>
        </p:spPr>
      </p:pic>
      <p:pic>
        <p:nvPicPr>
          <p:cNvPr id="52227" name="图片 6"/>
          <p:cNvPicPr>
            <a:picLocks noChangeAspect="1"/>
          </p:cNvPicPr>
          <p:nvPr/>
        </p:nvPicPr>
        <p:blipFill>
          <a:blip r:embed="rId2"/>
          <a:stretch>
            <a:fillRect/>
          </a:stretch>
        </p:blipFill>
        <p:spPr>
          <a:xfrm>
            <a:off x="2051368" y="2276793"/>
            <a:ext cx="1905000" cy="1820862"/>
          </a:xfrm>
          <a:prstGeom prst="rect">
            <a:avLst/>
          </a:prstGeom>
          <a:noFill/>
          <a:ln w="9525">
            <a:noFill/>
          </a:ln>
        </p:spPr>
      </p:pic>
      <p:pic>
        <p:nvPicPr>
          <p:cNvPr id="52228" name="图片 8"/>
          <p:cNvPicPr>
            <a:picLocks noChangeAspect="1"/>
          </p:cNvPicPr>
          <p:nvPr/>
        </p:nvPicPr>
        <p:blipFill>
          <a:blip r:embed="rId3"/>
          <a:stretch>
            <a:fillRect/>
          </a:stretch>
        </p:blipFill>
        <p:spPr>
          <a:xfrm>
            <a:off x="646113" y="4613275"/>
            <a:ext cx="8134350" cy="876300"/>
          </a:xfrm>
          <a:prstGeom prst="rect">
            <a:avLst/>
          </a:prstGeom>
          <a:noFill/>
          <a:ln w="9525">
            <a:noFill/>
          </a:ln>
        </p:spPr>
      </p:pic>
      <p:graphicFrame>
        <p:nvGraphicFramePr>
          <p:cNvPr id="52230" name="对象 10"/>
          <p:cNvGraphicFramePr>
            <a:graphicFrameLocks noChangeAspect="1"/>
          </p:cNvGraphicFramePr>
          <p:nvPr/>
        </p:nvGraphicFramePr>
        <p:xfrm>
          <a:off x="3738563" y="5089525"/>
          <a:ext cx="1443037" cy="620713"/>
        </p:xfrm>
        <a:graphic>
          <a:graphicData uri="http://schemas.openxmlformats.org/presentationml/2006/ole">
            <mc:AlternateContent xmlns:mc="http://schemas.openxmlformats.org/markup-compatibility/2006">
              <mc:Choice xmlns:v="urn:schemas-microsoft-com:vml" Requires="v">
                <p:oleObj spid="_x0000_s11269" name="" r:id="rId4" imgW="901065" imgH="393700" progId="Equation.DSMT4">
                  <p:embed/>
                </p:oleObj>
              </mc:Choice>
              <mc:Fallback>
                <p:oleObj name="" r:id="rId4" imgW="901065" imgH="393700" progId="Equation.DSMT4">
                  <p:embed/>
                  <p:pic>
                    <p:nvPicPr>
                      <p:cNvPr id="0" name="图片 3084"/>
                      <p:cNvPicPr/>
                      <p:nvPr/>
                    </p:nvPicPr>
                    <p:blipFill>
                      <a:blip r:embed="rId5"/>
                      <a:stretch>
                        <a:fillRect/>
                      </a:stretch>
                    </p:blipFill>
                    <p:spPr>
                      <a:xfrm>
                        <a:off x="3738563" y="5089525"/>
                        <a:ext cx="1443037" cy="620713"/>
                      </a:xfrm>
                      <a:prstGeom prst="rect">
                        <a:avLst/>
                      </a:prstGeom>
                      <a:noFill/>
                      <a:ln w="38100">
                        <a:noFill/>
                        <a:miter/>
                      </a:ln>
                    </p:spPr>
                  </p:pic>
                </p:oleObj>
              </mc:Fallback>
            </mc:AlternateContent>
          </a:graphicData>
        </a:graphic>
      </p:graphicFrame>
      <p:pic>
        <p:nvPicPr>
          <p:cNvPr id="52231" name="图片 12"/>
          <p:cNvPicPr>
            <a:picLocks noChangeAspect="1"/>
          </p:cNvPicPr>
          <p:nvPr/>
        </p:nvPicPr>
        <p:blipFill>
          <a:blip r:embed="rId6"/>
          <a:stretch>
            <a:fillRect/>
          </a:stretch>
        </p:blipFill>
        <p:spPr>
          <a:xfrm>
            <a:off x="971550" y="5856288"/>
            <a:ext cx="5991225" cy="361950"/>
          </a:xfrm>
          <a:prstGeom prst="rect">
            <a:avLst/>
          </a:prstGeom>
          <a:noFill/>
          <a:ln w="9525">
            <a:noFill/>
          </a:ln>
        </p:spPr>
      </p:pic>
      <p:sp>
        <p:nvSpPr>
          <p:cNvPr id="2" name="矩形 1"/>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graphicFrame>
        <p:nvGraphicFramePr>
          <p:cNvPr id="52236" name="对象 3"/>
          <p:cNvGraphicFramePr>
            <a:graphicFrameLocks noChangeAspect="1"/>
          </p:cNvGraphicFramePr>
          <p:nvPr/>
        </p:nvGraphicFramePr>
        <p:xfrm>
          <a:off x="4860290" y="1729105"/>
          <a:ext cx="4165600" cy="2859405"/>
        </p:xfrm>
        <a:graphic>
          <a:graphicData uri="http://schemas.openxmlformats.org/presentationml/2006/ole">
            <mc:AlternateContent xmlns:mc="http://schemas.openxmlformats.org/markup-compatibility/2006">
              <mc:Choice xmlns:v="urn:schemas-microsoft-com:vml" Requires="v">
                <p:oleObj spid="_x0000_s11270" name="" r:id="rId7" imgW="2094865" imgH="1435100" progId="Visio.Drawing.15">
                  <p:embed/>
                </p:oleObj>
              </mc:Choice>
              <mc:Fallback>
                <p:oleObj name="" r:id="rId7" imgW="2094865" imgH="1435100" progId="Visio.Drawing.15">
                  <p:embed/>
                  <p:pic>
                    <p:nvPicPr>
                      <p:cNvPr id="0" name="图片 3076"/>
                      <p:cNvPicPr/>
                      <p:nvPr/>
                    </p:nvPicPr>
                    <p:blipFill>
                      <a:blip r:embed="rId8"/>
                      <a:stretch>
                        <a:fillRect/>
                      </a:stretch>
                    </p:blipFill>
                    <p:spPr>
                      <a:xfrm>
                        <a:off x="4860290" y="1729105"/>
                        <a:ext cx="4165600" cy="2859405"/>
                      </a:xfrm>
                      <a:prstGeom prst="rect">
                        <a:avLst/>
                      </a:prstGeom>
                      <a:noFill/>
                      <a:ln w="38100">
                        <a:noFill/>
                        <a:miter/>
                      </a:ln>
                    </p:spPr>
                  </p:pic>
                </p:oleObj>
              </mc:Fallback>
            </mc:AlternateContent>
          </a:graphicData>
        </a:graphic>
      </p:graphicFrame>
      <p:sp>
        <p:nvSpPr>
          <p:cNvPr id="57352" name="文本框 9"/>
          <p:cNvSpPr txBox="1"/>
          <p:nvPr/>
        </p:nvSpPr>
        <p:spPr>
          <a:xfrm>
            <a:off x="4996815" y="949325"/>
            <a:ext cx="3938588" cy="368300"/>
          </a:xfrm>
          <a:prstGeom prst="rect">
            <a:avLst/>
          </a:prstGeom>
          <a:noFill/>
          <a:ln w="9525">
            <a:noFill/>
          </a:ln>
        </p:spPr>
        <p:txBody>
          <a:bodyPr>
            <a:spAutoFit/>
          </a:bodyPr>
          <a:lstStyle/>
          <a:p>
            <a:pPr algn="r"/>
            <a:r>
              <a:rPr lang="zh-CN" altLang="en-US" b="1" dirty="0">
                <a:solidFill>
                  <a:srgbClr val="FF0000"/>
                </a:solidFill>
                <a:latin typeface="黑体" panose="02010609060101010101" pitchFamily="49" charset="-122"/>
                <a:ea typeface="黑体" panose="02010609060101010101" pitchFamily="49" charset="-122"/>
              </a:rPr>
              <a:t>起、止位置和总时间已知</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3" name="矩形 2"/>
          <p:cNvSpPr/>
          <p:nvPr/>
        </p:nvSpPr>
        <p:spPr>
          <a:xfrm>
            <a:off x="683895" y="4652645"/>
            <a:ext cx="8136890" cy="172847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1" name="对象 4"/>
          <p:cNvGraphicFramePr>
            <a:graphicFrameLocks noChangeAspect="1"/>
          </p:cNvGraphicFramePr>
          <p:nvPr/>
        </p:nvGraphicFramePr>
        <p:xfrm>
          <a:off x="1908175" y="1127125"/>
          <a:ext cx="1533525" cy="576263"/>
        </p:xfrm>
        <a:graphic>
          <a:graphicData uri="http://schemas.openxmlformats.org/presentationml/2006/ole">
            <mc:AlternateContent xmlns:mc="http://schemas.openxmlformats.org/markup-compatibility/2006">
              <mc:Choice xmlns:v="urn:schemas-microsoft-com:vml" Requires="v">
                <p:oleObj spid="_x0000_s12295" name="" r:id="rId1" imgW="1015365" imgH="393700" progId="Equation.DSMT4">
                  <p:embed/>
                </p:oleObj>
              </mc:Choice>
              <mc:Fallback>
                <p:oleObj name="" r:id="rId1" imgW="1015365" imgH="393700" progId="Equation.DSMT4">
                  <p:embed/>
                  <p:pic>
                    <p:nvPicPr>
                      <p:cNvPr id="0" name="图片 3075"/>
                      <p:cNvPicPr/>
                      <p:nvPr/>
                    </p:nvPicPr>
                    <p:blipFill>
                      <a:blip r:embed="rId2"/>
                      <a:stretch>
                        <a:fillRect/>
                      </a:stretch>
                    </p:blipFill>
                    <p:spPr>
                      <a:xfrm>
                        <a:off x="1908175" y="1127125"/>
                        <a:ext cx="1533525" cy="576263"/>
                      </a:xfrm>
                      <a:prstGeom prst="rect">
                        <a:avLst/>
                      </a:prstGeom>
                      <a:noFill/>
                      <a:ln w="38100">
                        <a:noFill/>
                        <a:miter/>
                      </a:ln>
                    </p:spPr>
                  </p:pic>
                </p:oleObj>
              </mc:Fallback>
            </mc:AlternateContent>
          </a:graphicData>
        </a:graphic>
      </p:graphicFrame>
      <p:graphicFrame>
        <p:nvGraphicFramePr>
          <p:cNvPr id="53253" name="对象 6"/>
          <p:cNvGraphicFramePr>
            <a:graphicFrameLocks noChangeAspect="1"/>
          </p:cNvGraphicFramePr>
          <p:nvPr/>
        </p:nvGraphicFramePr>
        <p:xfrm>
          <a:off x="439738" y="2181225"/>
          <a:ext cx="3240087" cy="538163"/>
        </p:xfrm>
        <a:graphic>
          <a:graphicData uri="http://schemas.openxmlformats.org/presentationml/2006/ole">
            <mc:AlternateContent xmlns:mc="http://schemas.openxmlformats.org/markup-compatibility/2006">
              <mc:Choice xmlns:v="urn:schemas-microsoft-com:vml" Requires="v">
                <p:oleObj spid="_x0000_s12296" name="" r:id="rId3" imgW="1574800" imgH="279400" progId="Equation.DSMT4">
                  <p:embed/>
                </p:oleObj>
              </mc:Choice>
              <mc:Fallback>
                <p:oleObj name="" r:id="rId3" imgW="1574800" imgH="279400" progId="Equation.DSMT4">
                  <p:embed/>
                  <p:pic>
                    <p:nvPicPr>
                      <p:cNvPr id="0" name="图片 3077"/>
                      <p:cNvPicPr/>
                      <p:nvPr/>
                    </p:nvPicPr>
                    <p:blipFill>
                      <a:blip r:embed="rId4"/>
                      <a:stretch>
                        <a:fillRect/>
                      </a:stretch>
                    </p:blipFill>
                    <p:spPr>
                      <a:xfrm>
                        <a:off x="439738" y="2181225"/>
                        <a:ext cx="3240087" cy="538163"/>
                      </a:xfrm>
                      <a:prstGeom prst="rect">
                        <a:avLst/>
                      </a:prstGeom>
                      <a:noFill/>
                      <a:ln w="38100">
                        <a:noFill/>
                        <a:miter/>
                      </a:ln>
                    </p:spPr>
                  </p:pic>
                </p:oleObj>
              </mc:Fallback>
            </mc:AlternateContent>
          </a:graphicData>
        </a:graphic>
      </p:graphicFrame>
      <p:sp>
        <p:nvSpPr>
          <p:cNvPr id="9" name="文本框 8"/>
          <p:cNvSpPr txBox="1"/>
          <p:nvPr/>
        </p:nvSpPr>
        <p:spPr>
          <a:xfrm>
            <a:off x="-252412" y="1681163"/>
            <a:ext cx="8569325" cy="368300"/>
          </a:xfrm>
          <a:prstGeom prst="rect">
            <a:avLst/>
          </a:prstGeom>
          <a:noFill/>
        </p:spPr>
        <p:txBody>
          <a:bodyPr>
            <a:spAutoFit/>
          </a:bodyPr>
          <a:lstStyle/>
          <a:p>
            <a:pPr marR="0" indent="266700" defTabSz="914400" fontAlgn="ctr">
              <a:buClrTx/>
              <a:buSzTx/>
              <a:buFontTx/>
              <a:buNone/>
              <a:defRPr/>
            </a:pPr>
            <a:r>
              <a:rPr kumimoji="0" lang="zh-CN" altLang="en-US" kern="0" cap="none" spc="0" normalizeH="0" baseline="0" noProof="0" dirty="0">
                <a:latin typeface="Times New Roman" panose="02020603050405020304" pitchFamily="18" charset="0"/>
                <a:ea typeface="宋体" panose="02010600030101010101" pitchFamily="2" charset="-122"/>
                <a:cs typeface="宋体" panose="02010600030101010101" pitchFamily="2" charset="-122"/>
              </a:rPr>
              <a:t>综合上述式子，可得：</a:t>
            </a:r>
            <a:endParaRPr kumimoji="0" lang="zh-CN" altLang="zh-CN" kern="100" cap="none" spc="0" normalizeH="0" baseline="0" noProof="0" dirty="0">
              <a:latin typeface="Times New Roman" panose="02020603050405020304" pitchFamily="18" charset="0"/>
              <a:ea typeface="宋体" panose="02010600030101010101" pitchFamily="2" charset="-122"/>
              <a:cs typeface="+mn-cs"/>
            </a:endParaRPr>
          </a:p>
        </p:txBody>
      </p:sp>
      <p:sp>
        <p:nvSpPr>
          <p:cNvPr id="11" name="文本框 10"/>
          <p:cNvSpPr txBox="1"/>
          <p:nvPr/>
        </p:nvSpPr>
        <p:spPr>
          <a:xfrm>
            <a:off x="3679825" y="2236788"/>
            <a:ext cx="4780607" cy="369888"/>
          </a:xfrm>
          <a:prstGeom prst="rect">
            <a:avLst/>
          </a:prstGeom>
          <a:noFill/>
        </p:spPr>
        <p:txBody>
          <a:bodyPr wrap="square">
            <a:spAutoFit/>
          </a:bodyPr>
          <a:lstStyle/>
          <a:p>
            <a:pPr marR="0" indent="266700" defTabSz="914400" fontAlgn="ctr">
              <a:buClrTx/>
              <a:buSzTx/>
              <a:buFontTx/>
              <a:buNone/>
              <a:defRPr/>
            </a:pPr>
            <a:r>
              <a:rPr kumimoji="0" lang="zh-CN" altLang="en-US" kern="0" cap="none" spc="0" normalizeH="0" baseline="0" noProof="0" dirty="0">
                <a:latin typeface="Times New Roman" panose="02020603050405020304" pitchFamily="18" charset="0"/>
                <a:ea typeface="宋体" panose="02010600030101010101" pitchFamily="2" charset="-122"/>
                <a:cs typeface="宋体" panose="02010600030101010101" pitchFamily="2" charset="-122"/>
              </a:rPr>
              <a:t>（</a:t>
            </a:r>
            <a:r>
              <a:rPr kumimoji="0" lang="en-US" altLang="zh-CN" kern="0" cap="none" spc="0" normalizeH="0" baseline="0" noProof="0" dirty="0">
                <a:latin typeface="Times New Roman" panose="02020603050405020304" pitchFamily="18" charset="0"/>
                <a:ea typeface="宋体" panose="02010600030101010101" pitchFamily="2" charset="-122"/>
                <a:cs typeface="宋体" panose="02010600030101010101" pitchFamily="2" charset="-122"/>
              </a:rPr>
              <a:t>7.7</a:t>
            </a:r>
            <a:r>
              <a:rPr kumimoji="0" lang="zh-CN" altLang="en-US" kern="0" cap="none" spc="0" normalizeH="0" baseline="0" noProof="0" dirty="0">
                <a:latin typeface="Times New Roman" panose="02020603050405020304" pitchFamily="18" charset="0"/>
                <a:ea typeface="宋体" panose="02010600030101010101" pitchFamily="2" charset="-122"/>
                <a:cs typeface="宋体" panose="02010600030101010101" pitchFamily="2" charset="-122"/>
              </a:rPr>
              <a:t>）</a:t>
            </a:r>
            <a:endParaRPr kumimoji="0" lang="zh-CN" altLang="zh-CN" kern="100" cap="none" spc="0" normalizeH="0" baseline="0" noProof="0" dirty="0">
              <a:latin typeface="Times New Roman" panose="02020603050405020304" pitchFamily="18" charset="0"/>
              <a:ea typeface="宋体" panose="02010600030101010101" pitchFamily="2" charset="-122"/>
              <a:cs typeface="+mn-cs"/>
            </a:endParaRPr>
          </a:p>
        </p:txBody>
      </p:sp>
      <p:pic>
        <p:nvPicPr>
          <p:cNvPr id="53256" name="图片 12"/>
          <p:cNvPicPr>
            <a:picLocks noChangeAspect="1"/>
          </p:cNvPicPr>
          <p:nvPr/>
        </p:nvPicPr>
        <p:blipFill>
          <a:blip r:embed="rId5"/>
          <a:stretch>
            <a:fillRect/>
          </a:stretch>
        </p:blipFill>
        <p:spPr>
          <a:xfrm>
            <a:off x="179388" y="3636963"/>
            <a:ext cx="8067675" cy="1104900"/>
          </a:xfrm>
          <a:prstGeom prst="rect">
            <a:avLst/>
          </a:prstGeom>
          <a:noFill/>
          <a:ln w="9525">
            <a:noFill/>
          </a:ln>
        </p:spPr>
      </p:pic>
      <p:pic>
        <p:nvPicPr>
          <p:cNvPr id="53257" name="图片 14"/>
          <p:cNvPicPr>
            <a:picLocks noChangeAspect="1"/>
          </p:cNvPicPr>
          <p:nvPr/>
        </p:nvPicPr>
        <p:blipFill>
          <a:blip r:embed="rId6"/>
          <a:stretch>
            <a:fillRect/>
          </a:stretch>
        </p:blipFill>
        <p:spPr>
          <a:xfrm>
            <a:off x="2916238" y="4638675"/>
            <a:ext cx="3124200" cy="857250"/>
          </a:xfrm>
          <a:prstGeom prst="rect">
            <a:avLst/>
          </a:prstGeom>
          <a:noFill/>
          <a:ln w="9525">
            <a:noFill/>
          </a:ln>
        </p:spPr>
      </p:pic>
      <p:pic>
        <p:nvPicPr>
          <p:cNvPr id="53258" name="图片 16"/>
          <p:cNvPicPr>
            <a:picLocks noChangeAspect="1"/>
          </p:cNvPicPr>
          <p:nvPr/>
        </p:nvPicPr>
        <p:blipFill>
          <a:blip r:embed="rId7"/>
          <a:stretch>
            <a:fillRect/>
          </a:stretch>
        </p:blipFill>
        <p:spPr>
          <a:xfrm>
            <a:off x="1162050" y="5495925"/>
            <a:ext cx="5410200" cy="1095375"/>
          </a:xfrm>
          <a:prstGeom prst="rect">
            <a:avLst/>
          </a:prstGeom>
          <a:noFill/>
          <a:ln w="9525">
            <a:noFill/>
          </a:ln>
        </p:spPr>
      </p:pic>
      <p:sp>
        <p:nvSpPr>
          <p:cNvPr id="19" name="文本框 18"/>
          <p:cNvSpPr txBox="1"/>
          <p:nvPr/>
        </p:nvSpPr>
        <p:spPr>
          <a:xfrm>
            <a:off x="6564313" y="4921250"/>
            <a:ext cx="1896119" cy="368300"/>
          </a:xfrm>
          <a:prstGeom prst="rect">
            <a:avLst/>
          </a:prstGeom>
          <a:noFill/>
        </p:spPr>
        <p:txBody>
          <a:bodyPr wrap="square">
            <a:spAutoFit/>
          </a:bodyPr>
          <a:lstStyle/>
          <a:p>
            <a:pPr marR="0" indent="266700" defTabSz="914400" fontAlgn="ctr">
              <a:buClrTx/>
              <a:buSzTx/>
              <a:buFontTx/>
              <a:buNone/>
              <a:defRPr/>
            </a:pPr>
            <a:r>
              <a:rPr kumimoji="0" lang="zh-CN" altLang="en-US" kern="0" cap="none" spc="0" normalizeH="0" baseline="0" noProof="0" dirty="0">
                <a:latin typeface="Times New Roman" panose="02020603050405020304" pitchFamily="18" charset="0"/>
                <a:ea typeface="宋体" panose="02010600030101010101" pitchFamily="2" charset="-122"/>
                <a:cs typeface="宋体" panose="02010600030101010101" pitchFamily="2" charset="-122"/>
              </a:rPr>
              <a:t>（</a:t>
            </a:r>
            <a:r>
              <a:rPr kumimoji="0" lang="en-US" altLang="zh-CN" kern="0" cap="none" spc="0" normalizeH="0" baseline="0" noProof="0" dirty="0">
                <a:latin typeface="Times New Roman" panose="02020603050405020304" pitchFamily="18" charset="0"/>
                <a:ea typeface="宋体" panose="02010600030101010101" pitchFamily="2" charset="-122"/>
                <a:cs typeface="宋体" panose="02010600030101010101" pitchFamily="2" charset="-122"/>
              </a:rPr>
              <a:t>7.8</a:t>
            </a:r>
            <a:r>
              <a:rPr kumimoji="0" lang="zh-CN" altLang="en-US" kern="0" cap="none" spc="0" normalizeH="0" baseline="0" noProof="0" dirty="0">
                <a:latin typeface="Times New Roman" panose="02020603050405020304" pitchFamily="18" charset="0"/>
                <a:ea typeface="宋体" panose="02010600030101010101" pitchFamily="2" charset="-122"/>
                <a:cs typeface="宋体" panose="02010600030101010101" pitchFamily="2" charset="-122"/>
              </a:rPr>
              <a:t>）</a:t>
            </a:r>
            <a:endParaRPr kumimoji="0" lang="zh-CN" altLang="zh-CN" kern="100" cap="none" spc="0" normalizeH="0" baseline="0" noProof="0" dirty="0">
              <a:latin typeface="Times New Roman" panose="02020603050405020304" pitchFamily="18" charset="0"/>
              <a:ea typeface="宋体" panose="02010600030101010101" pitchFamily="2" charset="-122"/>
              <a:cs typeface="+mn-cs"/>
            </a:endParaRPr>
          </a:p>
        </p:txBody>
      </p:sp>
      <p:sp>
        <p:nvSpPr>
          <p:cNvPr id="21" name="文本框 20"/>
          <p:cNvSpPr txBox="1"/>
          <p:nvPr/>
        </p:nvSpPr>
        <p:spPr>
          <a:xfrm>
            <a:off x="6443664" y="6040438"/>
            <a:ext cx="1803400" cy="369888"/>
          </a:xfrm>
          <a:prstGeom prst="rect">
            <a:avLst/>
          </a:prstGeom>
          <a:noFill/>
        </p:spPr>
        <p:txBody>
          <a:bodyPr wrap="square">
            <a:spAutoFit/>
          </a:bodyPr>
          <a:lstStyle/>
          <a:p>
            <a:pPr marR="0" indent="266700" defTabSz="914400" fontAlgn="ctr">
              <a:buClrTx/>
              <a:buSzTx/>
              <a:buFontTx/>
              <a:buNone/>
              <a:defRPr/>
            </a:pPr>
            <a:r>
              <a:rPr kumimoji="0" lang="zh-CN" altLang="en-US" kern="0" cap="none" spc="0" normalizeH="0" baseline="0" noProof="0" dirty="0">
                <a:latin typeface="Times New Roman" panose="02020603050405020304" pitchFamily="18" charset="0"/>
                <a:ea typeface="宋体" panose="02010600030101010101" pitchFamily="2" charset="-122"/>
                <a:cs typeface="宋体" panose="02010600030101010101" pitchFamily="2" charset="-122"/>
              </a:rPr>
              <a:t>（</a:t>
            </a:r>
            <a:r>
              <a:rPr kumimoji="0" lang="en-US" altLang="zh-CN" kern="0" cap="none" spc="0" normalizeH="0" baseline="0" noProof="0" dirty="0">
                <a:latin typeface="Times New Roman" panose="02020603050405020304" pitchFamily="18" charset="0"/>
                <a:ea typeface="宋体" panose="02010600030101010101" pitchFamily="2" charset="-122"/>
                <a:cs typeface="宋体" panose="02010600030101010101" pitchFamily="2" charset="-122"/>
              </a:rPr>
              <a:t>7.9</a:t>
            </a:r>
            <a:r>
              <a:rPr kumimoji="0" lang="zh-CN" altLang="en-US" kern="0" cap="none" spc="0" normalizeH="0" baseline="0" noProof="0" dirty="0">
                <a:latin typeface="Times New Roman" panose="02020603050405020304" pitchFamily="18" charset="0"/>
                <a:ea typeface="宋体" panose="02010600030101010101" pitchFamily="2" charset="-122"/>
                <a:cs typeface="宋体" panose="02010600030101010101" pitchFamily="2" charset="-122"/>
              </a:rPr>
              <a:t>）</a:t>
            </a:r>
            <a:endParaRPr kumimoji="0" lang="zh-CN" altLang="zh-CN" kern="100" cap="none" spc="0" normalizeH="0" baseline="0" noProof="0" dirty="0">
              <a:latin typeface="Times New Roman" panose="02020603050405020304" pitchFamily="18" charset="0"/>
              <a:ea typeface="宋体" panose="02010600030101010101" pitchFamily="2" charset="-122"/>
              <a:cs typeface="+mn-cs"/>
            </a:endParaRPr>
          </a:p>
        </p:txBody>
      </p:sp>
      <p:sp>
        <p:nvSpPr>
          <p:cNvPr id="2" name="矩形 1"/>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graphicFrame>
        <p:nvGraphicFramePr>
          <p:cNvPr id="53264" name="对象 2"/>
          <p:cNvGraphicFramePr>
            <a:graphicFrameLocks noChangeAspect="1"/>
          </p:cNvGraphicFramePr>
          <p:nvPr/>
        </p:nvGraphicFramePr>
        <p:xfrm>
          <a:off x="5003800" y="1052830"/>
          <a:ext cx="3707765" cy="2544445"/>
        </p:xfrm>
        <a:graphic>
          <a:graphicData uri="http://schemas.openxmlformats.org/presentationml/2006/ole">
            <mc:AlternateContent xmlns:mc="http://schemas.openxmlformats.org/markup-compatibility/2006">
              <mc:Choice xmlns:v="urn:schemas-microsoft-com:vml" Requires="v">
                <p:oleObj spid="_x0000_s12297" name="" r:id="rId8" imgW="2094865" imgH="1435100" progId="Visio.Drawing.15">
                  <p:embed/>
                </p:oleObj>
              </mc:Choice>
              <mc:Fallback>
                <p:oleObj name="" r:id="rId8" imgW="2094865" imgH="1435100" progId="Visio.Drawing.15">
                  <p:embed/>
                  <p:pic>
                    <p:nvPicPr>
                      <p:cNvPr id="0" name="图片 3085"/>
                      <p:cNvPicPr/>
                      <p:nvPr/>
                    </p:nvPicPr>
                    <p:blipFill>
                      <a:blip r:embed="rId9"/>
                      <a:stretch>
                        <a:fillRect/>
                      </a:stretch>
                    </p:blipFill>
                    <p:spPr>
                      <a:xfrm>
                        <a:off x="5003800" y="1052830"/>
                        <a:ext cx="3707765" cy="2544445"/>
                      </a:xfrm>
                      <a:prstGeom prst="rect">
                        <a:avLst/>
                      </a:prstGeom>
                      <a:noFill/>
                      <a:ln w="38100">
                        <a:noFill/>
                        <a:miter/>
                      </a:ln>
                    </p:spPr>
                  </p:pic>
                </p:oleObj>
              </mc:Fallback>
            </mc:AlternateContent>
          </a:graphicData>
        </a:graphic>
      </p:graphicFrame>
      <p:sp>
        <p:nvSpPr>
          <p:cNvPr id="3" name="文本框 9"/>
          <p:cNvSpPr txBox="1"/>
          <p:nvPr/>
        </p:nvSpPr>
        <p:spPr>
          <a:xfrm>
            <a:off x="4996815" y="949325"/>
            <a:ext cx="3938588" cy="368300"/>
          </a:xfrm>
          <a:prstGeom prst="rect">
            <a:avLst/>
          </a:prstGeom>
          <a:noFill/>
          <a:ln w="9525">
            <a:noFill/>
          </a:ln>
        </p:spPr>
        <p:txBody>
          <a:bodyPr>
            <a:spAutoFit/>
          </a:bodyPr>
          <a:lstStyle/>
          <a:p>
            <a:pPr algn="r"/>
            <a:r>
              <a:rPr lang="zh-CN" altLang="en-US" b="1" dirty="0">
                <a:solidFill>
                  <a:srgbClr val="FF0000"/>
                </a:solidFill>
                <a:latin typeface="黑体" panose="02010609060101010101" pitchFamily="49" charset="-122"/>
                <a:ea typeface="黑体" panose="02010609060101010101" pitchFamily="49" charset="-122"/>
              </a:rPr>
              <a:t>起、止位置和总时间已知</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4" name="矩形 3"/>
          <p:cNvSpPr/>
          <p:nvPr/>
        </p:nvSpPr>
        <p:spPr>
          <a:xfrm>
            <a:off x="0" y="1700530"/>
            <a:ext cx="4860290" cy="151257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矩形 4"/>
          <p:cNvSpPr/>
          <p:nvPr/>
        </p:nvSpPr>
        <p:spPr>
          <a:xfrm>
            <a:off x="179705" y="3644900"/>
            <a:ext cx="8281035" cy="309626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文本框 4"/>
          <p:cNvSpPr txBox="1"/>
          <p:nvPr/>
        </p:nvSpPr>
        <p:spPr>
          <a:xfrm>
            <a:off x="611505" y="2404745"/>
            <a:ext cx="8180705" cy="1938020"/>
          </a:xfrm>
          <a:prstGeom prst="rect">
            <a:avLst/>
          </a:prstGeom>
          <a:noFill/>
          <a:ln w="9525">
            <a:noFill/>
          </a:ln>
        </p:spPr>
        <p:txBody>
          <a:bodyPr wrap="squar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当上式中的等号成立时，轨迹线性段的长度缩减为零，整个轨迹由两个过渡域组成，这两个过渡域在衔接处的斜率</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关节速度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相等；</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pPr marL="0" lvl="0" indent="0">
              <a:spcBef>
                <a:spcPct val="0"/>
              </a:spcBef>
              <a:buNone/>
            </a:pP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加速度的取值越大，过渡阶段的长度会变得越短，</a:t>
            </a:r>
            <a:r>
              <a:rPr lang="zh-CN" altLang="en-US" sz="2400" dirty="0">
                <a:latin typeface="黑体" panose="02010609060101010101" pitchFamily="49" charset="-122"/>
                <a:ea typeface="黑体" panose="02010609060101010101" pitchFamily="49" charset="-122"/>
                <a:cs typeface="黑体" panose="02010609060101010101" pitchFamily="49" charset="-122"/>
              </a:rPr>
              <a:t>若加速度趋于无穷大，轨迹又复归到简单的线性插值情况。</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54275" name="图片 16"/>
          <p:cNvPicPr>
            <a:picLocks noChangeAspect="1"/>
          </p:cNvPicPr>
          <p:nvPr/>
        </p:nvPicPr>
        <p:blipFill>
          <a:blip r:embed="rId1"/>
          <a:srcRect t="35039"/>
          <a:stretch>
            <a:fillRect/>
          </a:stretch>
        </p:blipFill>
        <p:spPr>
          <a:xfrm>
            <a:off x="-115887" y="1483678"/>
            <a:ext cx="6569075" cy="865187"/>
          </a:xfrm>
          <a:prstGeom prst="rect">
            <a:avLst/>
          </a:prstGeom>
          <a:noFill/>
          <a:ln w="9525">
            <a:noFill/>
          </a:ln>
        </p:spPr>
      </p:pic>
      <p:sp>
        <p:nvSpPr>
          <p:cNvPr id="54276" name="文本框 8"/>
          <p:cNvSpPr txBox="1"/>
          <p:nvPr/>
        </p:nvSpPr>
        <p:spPr>
          <a:xfrm>
            <a:off x="590550" y="4673600"/>
            <a:ext cx="8259763" cy="119888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400" dirty="0">
                <a:latin typeface="黑体" panose="02010609060101010101" pitchFamily="49" charset="-122"/>
                <a:ea typeface="黑体" panose="02010609060101010101" pitchFamily="49" charset="-122"/>
                <a:cs typeface="黑体" panose="02010609060101010101" pitchFamily="49" charset="-122"/>
              </a:rPr>
              <a:t>  用抛物线过渡的线性函数插值进行轨迹规划的物理概念非常清楚，即如果机器人每一关节电动机采用等加速、等速和等减速运动规律。</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1" name="矩形 10"/>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57352" name="文本框 9"/>
          <p:cNvSpPr txBox="1"/>
          <p:nvPr/>
        </p:nvSpPr>
        <p:spPr>
          <a:xfrm>
            <a:off x="4996815" y="949325"/>
            <a:ext cx="3938588" cy="368300"/>
          </a:xfrm>
          <a:prstGeom prst="rect">
            <a:avLst/>
          </a:prstGeom>
          <a:noFill/>
          <a:ln w="9525">
            <a:noFill/>
          </a:ln>
        </p:spPr>
        <p:txBody>
          <a:bodyPr>
            <a:spAutoFit/>
          </a:bodyPr>
          <a:lstStyle/>
          <a:p>
            <a:pPr algn="r"/>
            <a:r>
              <a:rPr lang="zh-CN" altLang="en-US" b="1" dirty="0">
                <a:solidFill>
                  <a:srgbClr val="FF0000"/>
                </a:solidFill>
                <a:latin typeface="黑体" panose="02010609060101010101" pitchFamily="49" charset="-122"/>
                <a:ea typeface="黑体" panose="02010609060101010101" pitchFamily="49" charset="-122"/>
              </a:rPr>
              <a:t>起、止位置和总时间已知</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P spid="54274" grpId="1"/>
      <p:bldP spid="54276" grpId="0"/>
      <p:bldP spid="5427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55301" name="文本框 6"/>
          <p:cNvSpPr txBox="1"/>
          <p:nvPr/>
        </p:nvSpPr>
        <p:spPr>
          <a:xfrm>
            <a:off x="1187450" y="2060575"/>
            <a:ext cx="4572000" cy="369888"/>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pic>
        <p:nvPicPr>
          <p:cNvPr id="55302" name="图片 3"/>
          <p:cNvPicPr>
            <a:picLocks noChangeAspect="1"/>
          </p:cNvPicPr>
          <p:nvPr/>
        </p:nvPicPr>
        <p:blipFill>
          <a:blip r:embed="rId1"/>
          <a:stretch>
            <a:fillRect/>
          </a:stretch>
        </p:blipFill>
        <p:spPr>
          <a:xfrm>
            <a:off x="2051368" y="2204403"/>
            <a:ext cx="5445125" cy="2401887"/>
          </a:xfrm>
          <a:prstGeom prst="rect">
            <a:avLst/>
          </a:prstGeom>
          <a:noFill/>
          <a:ln w="9525">
            <a:noFill/>
          </a:ln>
        </p:spPr>
      </p:pic>
      <p:sp>
        <p:nvSpPr>
          <p:cNvPr id="57352" name="文本框 9"/>
          <p:cNvSpPr txBox="1"/>
          <p:nvPr/>
        </p:nvSpPr>
        <p:spPr>
          <a:xfrm>
            <a:off x="4996815" y="949325"/>
            <a:ext cx="3938588" cy="368300"/>
          </a:xfrm>
          <a:prstGeom prst="rect">
            <a:avLst/>
          </a:prstGeom>
          <a:noFill/>
          <a:ln w="9525">
            <a:noFill/>
          </a:ln>
        </p:spPr>
        <p:txBody>
          <a:bodyPr>
            <a:spAutoFit/>
          </a:bodyPr>
          <a:lstStyle/>
          <a:p>
            <a:pPr algn="r"/>
            <a:r>
              <a:rPr lang="zh-CN" altLang="en-US" b="1" dirty="0">
                <a:solidFill>
                  <a:srgbClr val="FF0000"/>
                </a:solidFill>
                <a:latin typeface="黑体" panose="02010609060101010101" pitchFamily="49" charset="-122"/>
                <a:ea typeface="黑体" panose="02010609060101010101" pitchFamily="49" charset="-122"/>
              </a:rPr>
              <a:t>起、止位置和总时间已知</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2" name="文本框 1"/>
          <p:cNvSpPr txBox="1"/>
          <p:nvPr/>
        </p:nvSpPr>
        <p:spPr>
          <a:xfrm>
            <a:off x="998220" y="1372870"/>
            <a:ext cx="5230495" cy="460375"/>
          </a:xfrm>
          <a:prstGeom prst="rect">
            <a:avLst/>
          </a:prstGeom>
          <a:noFill/>
        </p:spPr>
        <p:txBody>
          <a:bodyPr wrap="square" rtlCol="0">
            <a:spAutoFit/>
          </a:bodyPr>
          <a:p>
            <a:r>
              <a:rPr lang="zh-CN" altLang="en-US" sz="2400">
                <a:latin typeface="黑体" panose="02010609060101010101" pitchFamily="49" charset="-122"/>
                <a:ea typeface="黑体" panose="02010609060101010101" pitchFamily="49" charset="-122"/>
              </a:rPr>
              <a:t>整个路径的表达式为：</a:t>
            </a:r>
            <a:endParaRPr lang="zh-CN" altLang="en-US" sz="2400">
              <a:latin typeface="黑体" panose="02010609060101010101" pitchFamily="49" charset="-122"/>
              <a:ea typeface="黑体" panose="02010609060101010101" pitchFamily="49" charset="-122"/>
            </a:endParaRPr>
          </a:p>
        </p:txBody>
      </p:sp>
    </p:spTree>
  </p:cSld>
  <p:clrMapOvr>
    <a:masterClrMapping/>
  </p:clrMapOvr>
  <p:transition spd="slow">
    <p:split orient="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pic>
        <p:nvPicPr>
          <p:cNvPr id="56325" name="图片 2"/>
          <p:cNvPicPr>
            <a:picLocks noChangeAspect="1"/>
          </p:cNvPicPr>
          <p:nvPr/>
        </p:nvPicPr>
        <p:blipFill>
          <a:blip r:embed="rId1"/>
          <a:stretch>
            <a:fillRect/>
          </a:stretch>
        </p:blipFill>
        <p:spPr>
          <a:xfrm>
            <a:off x="971550" y="1412875"/>
            <a:ext cx="6913563" cy="792163"/>
          </a:xfrm>
          <a:prstGeom prst="rect">
            <a:avLst/>
          </a:prstGeom>
          <a:noFill/>
          <a:ln w="9525">
            <a:noFill/>
          </a:ln>
        </p:spPr>
      </p:pic>
      <p:pic>
        <p:nvPicPr>
          <p:cNvPr id="56326" name="图片 6"/>
          <p:cNvPicPr>
            <a:picLocks noChangeAspect="1"/>
          </p:cNvPicPr>
          <p:nvPr/>
        </p:nvPicPr>
        <p:blipFill>
          <a:blip r:embed="rId2"/>
          <a:stretch>
            <a:fillRect/>
          </a:stretch>
        </p:blipFill>
        <p:spPr>
          <a:xfrm>
            <a:off x="1258888" y="2141538"/>
            <a:ext cx="7343775" cy="4333875"/>
          </a:xfrm>
          <a:prstGeom prst="rect">
            <a:avLst/>
          </a:prstGeom>
          <a:noFill/>
          <a:ln w="9525">
            <a:noFill/>
          </a:ln>
        </p:spPr>
      </p:pic>
      <p:sp>
        <p:nvSpPr>
          <p:cNvPr id="57352" name="文本框 9"/>
          <p:cNvSpPr txBox="1"/>
          <p:nvPr/>
        </p:nvSpPr>
        <p:spPr>
          <a:xfrm>
            <a:off x="4996815" y="949325"/>
            <a:ext cx="3938588" cy="368300"/>
          </a:xfrm>
          <a:prstGeom prst="rect">
            <a:avLst/>
          </a:prstGeom>
          <a:noFill/>
          <a:ln w="9525">
            <a:noFill/>
          </a:ln>
        </p:spPr>
        <p:txBody>
          <a:bodyPr>
            <a:spAutoFit/>
          </a:bodyPr>
          <a:lstStyle/>
          <a:p>
            <a:pPr algn="r"/>
            <a:r>
              <a:rPr lang="zh-CN" altLang="en-US" b="1" dirty="0">
                <a:solidFill>
                  <a:srgbClr val="FF0000"/>
                </a:solidFill>
                <a:latin typeface="黑体" panose="02010609060101010101" pitchFamily="49" charset="-122"/>
                <a:ea typeface="黑体" panose="02010609060101010101" pitchFamily="49" charset="-122"/>
              </a:rPr>
              <a:t>起、止位置和总时间已知</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3" name="矩形 2"/>
          <p:cNvSpPr/>
          <p:nvPr/>
        </p:nvSpPr>
        <p:spPr>
          <a:xfrm>
            <a:off x="1043940" y="1772920"/>
            <a:ext cx="7705090" cy="496824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4"/>
          <p:cNvPicPr>
            <a:picLocks noChangeAspect="1"/>
          </p:cNvPicPr>
          <p:nvPr>
            <p:custDataLst>
              <p:tags r:id="rId1"/>
            </p:custDataLst>
          </p:nvPr>
        </p:nvPicPr>
        <p:blipFill>
          <a:blip r:embed="rId2"/>
          <a:srcRect l="18999" r="32266"/>
          <a:stretch>
            <a:fillRect/>
          </a:stretch>
        </p:blipFill>
        <p:spPr>
          <a:xfrm>
            <a:off x="2327275" y="1988820"/>
            <a:ext cx="3848418" cy="1584325"/>
          </a:xfrm>
          <a:prstGeom prst="rect">
            <a:avLst/>
          </a:prstGeom>
          <a:noFill/>
          <a:ln w="9525">
            <a:noFill/>
          </a:ln>
        </p:spPr>
      </p:pic>
      <p:sp>
        <p:nvSpPr>
          <p:cNvPr id="2" name="矩形 1"/>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5" name="文本框 4"/>
          <p:cNvSpPr txBox="1"/>
          <p:nvPr/>
        </p:nvSpPr>
        <p:spPr>
          <a:xfrm>
            <a:off x="828040" y="3717290"/>
            <a:ext cx="7532370" cy="2306955"/>
          </a:xfrm>
          <a:prstGeom prst="rect">
            <a:avLst/>
          </a:prstGeom>
          <a:noFill/>
        </p:spPr>
        <p:txBody>
          <a:bodyPr wrap="square">
            <a:spAutoFit/>
          </a:bodyPr>
          <a:lstStyle/>
          <a:p>
            <a:pPr marR="0" indent="266700" algn="just" defTabSz="914400">
              <a:lnSpc>
                <a:spcPct val="120000"/>
              </a:lnSpc>
              <a:spcBef>
                <a:spcPts val="0"/>
              </a:spcBef>
              <a:spcAft>
                <a:spcPts val="0"/>
              </a:spcAft>
              <a:buClrTx/>
              <a:buSzTx/>
              <a:buFontTx/>
              <a:buNone/>
              <a:defRPr/>
            </a:pPr>
            <a:r>
              <a:rPr kumimoji="0" lang="zh-CN" altLang="zh-CN" sz="2000" kern="100" cap="none" spc="0" normalizeH="0" baseline="0" noProof="0" dirty="0">
                <a:latin typeface="黑体" panose="02010609060101010101" pitchFamily="49" charset="-122"/>
                <a:ea typeface="黑体" panose="02010609060101010101" pitchFamily="49" charset="-122"/>
                <a:cs typeface="+mn-cs"/>
              </a:rPr>
              <a:t>目前，在机器人运动分析中，面向关节空间的轨迹规划方法被广泛采用，它还可以把</a:t>
            </a:r>
            <a:r>
              <a:rPr kumimoji="0" lang="zh-CN" altLang="zh-CN" sz="2000" b="1" kern="100" cap="none" spc="0" normalizeH="0" baseline="0" noProof="0" dirty="0">
                <a:solidFill>
                  <a:srgbClr val="0000FF"/>
                </a:solidFill>
                <a:latin typeface="黑体" panose="02010609060101010101" pitchFamily="49" charset="-122"/>
                <a:ea typeface="黑体" panose="02010609060101010101" pitchFamily="49" charset="-122"/>
                <a:cs typeface="+mn-cs"/>
              </a:rPr>
              <a:t>笛卡尔路径点变换为相应的关节坐标</a:t>
            </a:r>
            <a:r>
              <a:rPr kumimoji="0" lang="zh-CN" altLang="zh-CN" sz="2000" kern="100" cap="none" spc="0" normalizeH="0" baseline="0" noProof="0" dirty="0">
                <a:latin typeface="黑体" panose="02010609060101010101" pitchFamily="49" charset="-122"/>
                <a:ea typeface="黑体" panose="02010609060101010101" pitchFamily="49" charset="-122"/>
                <a:cs typeface="+mn-cs"/>
              </a:rPr>
              <a:t>，并用低次多项式内插这些关节点。这种方法的优点是计算较快，而且易于处理机器人手臂关节的动力学约束。但当取样点落在拟合的光滑多项式曲线上时，面向关节空间的轨迹规划方法沿笛卡尔路径的准确性会有所损失。</a:t>
            </a:r>
            <a:endParaRPr kumimoji="0" lang="zh-CN" altLang="zh-CN" sz="2000" kern="100" cap="none" spc="0" normalizeH="0" baseline="0" noProof="0" dirty="0">
              <a:latin typeface="黑体" panose="02010609060101010101" pitchFamily="49" charset="-122"/>
              <a:ea typeface="黑体" panose="02010609060101010101" pitchFamily="49" charset="-122"/>
              <a:cs typeface="+mn-cs"/>
            </a:endParaRPr>
          </a:p>
        </p:txBody>
      </p:sp>
      <p:sp>
        <p:nvSpPr>
          <p:cNvPr id="57352" name="文本框 9"/>
          <p:cNvSpPr txBox="1"/>
          <p:nvPr/>
        </p:nvSpPr>
        <p:spPr>
          <a:xfrm>
            <a:off x="4996815" y="949325"/>
            <a:ext cx="3938588" cy="368300"/>
          </a:xfrm>
          <a:prstGeom prst="rect">
            <a:avLst/>
          </a:prstGeom>
          <a:noFill/>
          <a:ln w="9525">
            <a:noFill/>
          </a:ln>
        </p:spPr>
        <p:txBody>
          <a:bodyPr>
            <a:spAutoFit/>
          </a:bodyPr>
          <a:lstStyle/>
          <a:p>
            <a:pPr algn="r"/>
            <a:r>
              <a:rPr lang="zh-CN" altLang="en-US" b="1" dirty="0">
                <a:solidFill>
                  <a:srgbClr val="FF0000"/>
                </a:solidFill>
                <a:latin typeface="黑体" panose="02010609060101010101" pitchFamily="49" charset="-122"/>
                <a:ea typeface="黑体" panose="02010609060101010101" pitchFamily="49" charset="-122"/>
              </a:rPr>
              <a:t>起、止位置和总时间已知</a:t>
            </a:r>
            <a:endParaRPr lang="zh-CN" altLang="en-US" b="1" dirty="0">
              <a:solidFill>
                <a:srgbClr val="FF000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899795" y="1484630"/>
                <a:ext cx="6299835" cy="405765"/>
              </a:xfrm>
              <a:prstGeom prst="rect">
                <a:avLst/>
              </a:prstGeom>
              <a:noFill/>
            </p:spPr>
            <p:txBody>
              <a:bodyPr wrap="square" rtlCol="0">
                <a:spAutoFit/>
              </a:bodyPr>
              <a:lstStyle/>
              <a:p>
                <a:r>
                  <a:rPr lang="zh-CN" altLang="en-US" sz="2000">
                    <a:latin typeface="黑体" panose="02010609060101010101" pitchFamily="49" charset="-122"/>
                    <a:ea typeface="黑体" panose="02010609060101010101" pitchFamily="49" charset="-122"/>
                    <a:cs typeface="黑体" panose="02010609060101010101" pitchFamily="49" charset="-122"/>
                  </a:rPr>
                  <a:t>当然，加速度的值也可以取别的值，如</a:t>
                </a:r>
                <a14:m>
                  <m:oMath xmlns:m="http://schemas.openxmlformats.org/officeDocument/2006/math">
                    <m:acc>
                      <m:accPr>
                        <m:chr m:val="̈"/>
                        <m:ctrlPr>
                          <a:rPr lang="en-US" altLang="zh-CN" sz="2000" i="1">
                            <a:latin typeface="Cambria Math" panose="02040503050406030204" pitchFamily="18" charset="0"/>
                            <a:ea typeface="黑体" panose="02010609060101010101" pitchFamily="49" charset="-122"/>
                            <a:cs typeface="Cambria Math" panose="02040503050406030204" pitchFamily="18" charset="0"/>
                          </a:rPr>
                        </m:ctrlPr>
                      </m:accPr>
                      <m:e>
                        <m:r>
                          <a:rPr lang="en-US" altLang="zh-CN" sz="2000" i="1">
                            <a:latin typeface="Cambria Math" panose="02040503050406030204" pitchFamily="18" charset="0"/>
                            <a:ea typeface="MS Mincho" charset="0"/>
                            <a:cs typeface="Cambria Math" panose="02040503050406030204" pitchFamily="18" charset="0"/>
                          </a:rPr>
                          <m:t>𝜃</m:t>
                        </m:r>
                      </m:e>
                    </m:acc>
                    <m:r>
                      <a:rPr lang="en-US" altLang="zh-CN" sz="2000"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ea typeface="MS Mincho" charset="0"/>
                        <a:cs typeface="Cambria Math" panose="02040503050406030204" pitchFamily="18" charset="0"/>
                      </a:rPr>
                      <m:t>29</m:t>
                    </m:r>
                    <m:r>
                      <a:rPr lang="en-US" altLang="zh-CN" sz="2000" i="1">
                        <a:latin typeface="Cambria Math" panose="02040503050406030204" pitchFamily="18" charset="0"/>
                        <a:ea typeface="MS Mincho" charset="0"/>
                        <a:cs typeface="Cambria Math" panose="02040503050406030204" pitchFamily="18" charset="0"/>
                      </a:rPr>
                      <m:t>，此时：</m:t>
                    </m:r>
                  </m:oMath>
                </a14:m>
                <a:endParaRPr lang="en-US" altLang="zh-CN" sz="2000">
                  <a:latin typeface="黑体" panose="02010609060101010101" pitchFamily="49" charset="-122"/>
                  <a:ea typeface="黑体" panose="02010609060101010101" pitchFamily="49" charset="-122"/>
                  <a:cs typeface="黑体" panose="02010609060101010101" pitchFamily="49"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899795" y="1484630"/>
                <a:ext cx="6299835" cy="405765"/>
              </a:xfrm>
              <a:prstGeom prst="rect">
                <a:avLst/>
              </a:prstGeom>
              <a:blipFill rotWithShape="1">
                <a:blip r:embed="rId3"/>
                <a:stretch>
                  <a:fillRect/>
                </a:stretch>
              </a:blipFill>
            </p:spPr>
            <p:txBody>
              <a:bodyPr/>
              <a:lstStyle/>
              <a:p>
                <a:r>
                  <a:rPr lang="zh-CN" altLang="en-US">
                    <a:noFill/>
                  </a:rPr>
                  <a:t> </a:t>
                </a:r>
              </a:p>
            </p:txBody>
          </p:sp>
        </mc:Fallback>
      </mc:AlternateContent>
      <p:sp>
        <p:nvSpPr>
          <p:cNvPr id="35841"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无穿越点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5"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有穿越点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pic>
        <p:nvPicPr>
          <p:cNvPr id="6" name="图片 5"/>
          <p:cNvPicPr>
            <a:picLocks noChangeAspect="1"/>
          </p:cNvPicPr>
          <p:nvPr/>
        </p:nvPicPr>
        <p:blipFill>
          <a:blip r:embed="rId1"/>
          <a:stretch>
            <a:fillRect/>
          </a:stretch>
        </p:blipFill>
        <p:spPr>
          <a:xfrm>
            <a:off x="3564255" y="2420620"/>
            <a:ext cx="5482590" cy="416877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251460" y="1269365"/>
                <a:ext cx="3171825" cy="4783455"/>
              </a:xfrm>
              <a:prstGeom prst="rect">
                <a:avLst/>
              </a:prstGeom>
              <a:noFill/>
            </p:spPr>
            <p:txBody>
              <a:bodyPr wrap="square" rtlCol="0" anchor="t">
                <a:spAutoFit/>
              </a:bodyPr>
              <a:p>
                <a:pPr algn="just"/>
                <a:r>
                  <a:rPr lang="en-US" altLang="zh-CN" sz="2000">
                    <a:latin typeface="黑体" panose="02010609060101010101" pitchFamily="49" charset="-122"/>
                    <a:ea typeface="黑体" panose="02010609060101010101" pitchFamily="49" charset="-122"/>
                    <a:cs typeface="黑体" panose="02010609060101010101" pitchFamily="49" charset="-122"/>
                  </a:rPr>
                  <a:t>    </a:t>
                </a:r>
                <a:r>
                  <a:rPr lang="zh-CN" altLang="en-US" sz="2000">
                    <a:latin typeface="黑体" panose="02010609060101010101" pitchFamily="49" charset="-122"/>
                    <a:ea typeface="黑体" panose="02010609060101010101" pitchFamily="49" charset="-122"/>
                    <a:cs typeface="黑体" panose="02010609060101010101" pitchFamily="49" charset="-122"/>
                  </a:rPr>
                  <a:t>下图</a:t>
                </a:r>
                <a:r>
                  <a:rPr lang="zh-CN" altLang="en-US" sz="2000">
                    <a:latin typeface="黑体" panose="02010609060101010101" pitchFamily="49" charset="-122"/>
                    <a:ea typeface="黑体" panose="02010609060101010101" pitchFamily="49" charset="-122"/>
                    <a:cs typeface="黑体" panose="02010609060101010101" pitchFamily="49" charset="-122"/>
                    <a:sym typeface="+mn-ea"/>
                  </a:rPr>
                  <a:t>为某个关节在关节空间的路径</a:t>
                </a:r>
                <a:r>
                  <a:rPr lang="zh-CN" altLang="en-US" sz="2000">
                    <a:latin typeface="黑体" panose="02010609060101010101" pitchFamily="49" charset="-122"/>
                    <a:ea typeface="黑体" panose="02010609060101010101" pitchFamily="49" charset="-122"/>
                    <a:cs typeface="黑体" panose="02010609060101010101" pitchFamily="49" charset="-122"/>
                  </a:rPr>
                  <a:t>，路径上包含若干个中间点。中间点之间使用线性函数相连，而各中间点附近使用抛物线拟合。</a:t>
                </a: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algn="just"/>
                <a:r>
                  <a:rPr lang="en-US" altLang="zh-CN" sz="2000">
                    <a:latin typeface="黑体" panose="02010609060101010101" pitchFamily="49" charset="-122"/>
                    <a:ea typeface="黑体" panose="02010609060101010101" pitchFamily="49" charset="-122"/>
                    <a:cs typeface="黑体" panose="02010609060101010101" pitchFamily="49" charset="-122"/>
                  </a:rPr>
                  <a:t>    </a:t>
                </a:r>
                <a:r>
                  <a:rPr lang="zh-CN" altLang="en-US" sz="2000">
                    <a:latin typeface="黑体" panose="02010609060101010101" pitchFamily="49" charset="-122"/>
                    <a:ea typeface="黑体" panose="02010609060101010101" pitchFamily="49" charset="-122"/>
                    <a:cs typeface="黑体" panose="02010609060101010101" pitchFamily="49" charset="-122"/>
                  </a:rPr>
                  <a:t>j, k</a:t>
                </a:r>
                <a:r>
                  <a:rPr lang="en-US" altLang="zh-CN" sz="2000">
                    <a:latin typeface="黑体" panose="02010609060101010101" pitchFamily="49" charset="-122"/>
                    <a:ea typeface="黑体" panose="02010609060101010101" pitchFamily="49" charset="-122"/>
                    <a:cs typeface="黑体" panose="02010609060101010101" pitchFamily="49" charset="-122"/>
                  </a:rPr>
                  <a:t>,l</a:t>
                </a:r>
                <a:r>
                  <a:rPr lang="zh-CN" altLang="en-US" sz="2000">
                    <a:latin typeface="黑体" panose="02010609060101010101" pitchFamily="49" charset="-122"/>
                    <a:ea typeface="黑体" panose="02010609060101010101" pitchFamily="49" charset="-122"/>
                    <a:cs typeface="黑体" panose="02010609060101010101" pitchFamily="49" charset="-122"/>
                  </a:rPr>
                  <a:t>分别表示三个相邻的路径点。位于路径点</a:t>
                </a:r>
                <a:r>
                  <a:rPr lang="en-US" altLang="zh-CN" sz="2000">
                    <a:latin typeface="黑体" panose="02010609060101010101" pitchFamily="49" charset="-122"/>
                    <a:ea typeface="黑体" panose="02010609060101010101" pitchFamily="49" charset="-122"/>
                    <a:cs typeface="黑体" panose="02010609060101010101" pitchFamily="49" charset="-122"/>
                  </a:rPr>
                  <a:t>k</a:t>
                </a:r>
                <a:r>
                  <a:rPr lang="zh-CN" altLang="en-US" sz="2000">
                    <a:latin typeface="黑体" panose="02010609060101010101" pitchFamily="49" charset="-122"/>
                    <a:ea typeface="黑体" panose="02010609060101010101" pitchFamily="49" charset="-122"/>
                    <a:cs typeface="黑体" panose="02010609060101010101" pitchFamily="49" charset="-122"/>
                  </a:rPr>
                  <a:t>处的过渡区段的时间间隔为</a:t>
                </a:r>
                <a:r>
                  <a:rPr lang="en-US" altLang="zh-CN" sz="2000">
                    <a:latin typeface="黑体" panose="02010609060101010101" pitchFamily="49" charset="-122"/>
                    <a:ea typeface="黑体" panose="02010609060101010101" pitchFamily="49" charset="-122"/>
                    <a:cs typeface="黑体" panose="02010609060101010101" pitchFamily="49" charset="-122"/>
                  </a:rPr>
                  <a:t>t</a:t>
                </a:r>
                <a:r>
                  <a:rPr lang="en-US" altLang="zh-CN" sz="2000" baseline="-25000">
                    <a:solidFill>
                      <a:schemeClr val="tx1"/>
                    </a:solidFill>
                    <a:uFillTx/>
                    <a:latin typeface="黑体" panose="02010609060101010101" pitchFamily="49" charset="-122"/>
                    <a:ea typeface="黑体" panose="02010609060101010101" pitchFamily="49" charset="-122"/>
                    <a:cs typeface="黑体" panose="02010609060101010101" pitchFamily="49" charset="-122"/>
                  </a:rPr>
                  <a:t>k</a:t>
                </a:r>
                <a:r>
                  <a:rPr lang="zh-CN" altLang="en-US" sz="2000">
                    <a:latin typeface="黑体" panose="02010609060101010101" pitchFamily="49" charset="-122"/>
                    <a:ea typeface="黑体" panose="02010609060101010101" pitchFamily="49" charset="-122"/>
                    <a:cs typeface="黑体" panose="02010609060101010101" pitchFamily="49" charset="-122"/>
                  </a:rPr>
                  <a:t>；位于点</a:t>
                </a:r>
                <a:r>
                  <a:rPr lang="en-US" altLang="zh-CN" sz="2000">
                    <a:latin typeface="黑体" panose="02010609060101010101" pitchFamily="49" charset="-122"/>
                    <a:ea typeface="黑体" panose="02010609060101010101" pitchFamily="49" charset="-122"/>
                    <a:cs typeface="黑体" panose="02010609060101010101" pitchFamily="49" charset="-122"/>
                  </a:rPr>
                  <a:t>j</a:t>
                </a:r>
                <a:r>
                  <a:rPr lang="zh-CN" altLang="en-US" sz="2000">
                    <a:latin typeface="黑体" panose="02010609060101010101" pitchFamily="49" charset="-122"/>
                    <a:ea typeface="黑体" panose="02010609060101010101" pitchFamily="49" charset="-122"/>
                    <a:cs typeface="黑体" panose="02010609060101010101" pitchFamily="49" charset="-122"/>
                  </a:rPr>
                  <a:t>和</a:t>
                </a:r>
                <a:r>
                  <a:rPr lang="en-US" altLang="zh-CN" sz="2000">
                    <a:latin typeface="黑体" panose="02010609060101010101" pitchFamily="49" charset="-122"/>
                    <a:ea typeface="黑体" panose="02010609060101010101" pitchFamily="49" charset="-122"/>
                    <a:cs typeface="黑体" panose="02010609060101010101" pitchFamily="49" charset="-122"/>
                  </a:rPr>
                  <a:t>k</a:t>
                </a:r>
                <a:r>
                  <a:rPr lang="zh-CN" altLang="en-US" sz="2000">
                    <a:latin typeface="黑体" panose="02010609060101010101" pitchFamily="49" charset="-122"/>
                    <a:ea typeface="黑体" panose="02010609060101010101" pitchFamily="49" charset="-122"/>
                    <a:cs typeface="黑体" panose="02010609060101010101" pitchFamily="49" charset="-122"/>
                  </a:rPr>
                  <a:t>之间的直线部分的时间间隔为</a:t>
                </a:r>
                <a:r>
                  <a:rPr lang="en-US" altLang="zh-CN" sz="2000">
                    <a:latin typeface="黑体" panose="02010609060101010101" pitchFamily="49" charset="-122"/>
                    <a:ea typeface="黑体" panose="02010609060101010101" pitchFamily="49" charset="-122"/>
                    <a:cs typeface="黑体" panose="02010609060101010101" pitchFamily="49" charset="-122"/>
                  </a:rPr>
                  <a:t>t</a:t>
                </a:r>
                <a:r>
                  <a:rPr lang="en-US" altLang="zh-CN" sz="2000" baseline="-25000">
                    <a:solidFill>
                      <a:schemeClr val="tx1"/>
                    </a:solidFill>
                    <a:uFillTx/>
                    <a:latin typeface="黑体" panose="02010609060101010101" pitchFamily="49" charset="-122"/>
                    <a:ea typeface="黑体" panose="02010609060101010101" pitchFamily="49" charset="-122"/>
                    <a:cs typeface="黑体" panose="02010609060101010101" pitchFamily="49" charset="-122"/>
                  </a:rPr>
                  <a:t>jk</a:t>
                </a:r>
                <a:r>
                  <a:rPr lang="zh-CN" altLang="en-US" sz="2000">
                    <a:latin typeface="黑体" panose="02010609060101010101" pitchFamily="49" charset="-122"/>
                    <a:ea typeface="黑体" panose="02010609060101010101" pitchFamily="49" charset="-122"/>
                    <a:cs typeface="黑体" panose="02010609060101010101" pitchFamily="49" charset="-122"/>
                  </a:rPr>
                  <a:t>；点</a:t>
                </a:r>
                <a:r>
                  <a:rPr lang="en-US" altLang="zh-CN" sz="2000">
                    <a:latin typeface="黑体" panose="02010609060101010101" pitchFamily="49" charset="-122"/>
                    <a:ea typeface="黑体" panose="02010609060101010101" pitchFamily="49" charset="-122"/>
                    <a:cs typeface="黑体" panose="02010609060101010101" pitchFamily="49" charset="-122"/>
                  </a:rPr>
                  <a:t>j</a:t>
                </a:r>
                <a:r>
                  <a:rPr lang="zh-CN" altLang="en-US" sz="2000">
                    <a:latin typeface="黑体" panose="02010609060101010101" pitchFamily="49" charset="-122"/>
                    <a:ea typeface="黑体" panose="02010609060101010101" pitchFamily="49" charset="-122"/>
                    <a:cs typeface="黑体" panose="02010609060101010101" pitchFamily="49" charset="-122"/>
                  </a:rPr>
                  <a:t>和</a:t>
                </a:r>
                <a:r>
                  <a:rPr lang="en-US" altLang="zh-CN" sz="2000">
                    <a:latin typeface="黑体" panose="02010609060101010101" pitchFamily="49" charset="-122"/>
                    <a:ea typeface="黑体" panose="02010609060101010101" pitchFamily="49" charset="-122"/>
                    <a:cs typeface="黑体" panose="02010609060101010101" pitchFamily="49" charset="-122"/>
                  </a:rPr>
                  <a:t>k</a:t>
                </a:r>
                <a:r>
                  <a:rPr lang="zh-CN" altLang="en-US" sz="2000">
                    <a:latin typeface="黑体" panose="02010609060101010101" pitchFamily="49" charset="-122"/>
                    <a:ea typeface="黑体" panose="02010609060101010101" pitchFamily="49" charset="-122"/>
                    <a:cs typeface="黑体" panose="02010609060101010101" pitchFamily="49" charset="-122"/>
                  </a:rPr>
                  <a:t>之间总的时间间隔为</a:t>
                </a:r>
                <a:r>
                  <a:rPr lang="en-US" altLang="zh-CN" sz="2000">
                    <a:latin typeface="黑体" panose="02010609060101010101" pitchFamily="49" charset="-122"/>
                    <a:ea typeface="黑体" panose="02010609060101010101" pitchFamily="49" charset="-122"/>
                    <a:cs typeface="黑体" panose="02010609060101010101" pitchFamily="49" charset="-122"/>
                  </a:rPr>
                  <a:t>t</a:t>
                </a:r>
                <a:r>
                  <a:rPr lang="en-US" altLang="zh-CN" sz="2000" baseline="-25000">
                    <a:solidFill>
                      <a:schemeClr val="tx1"/>
                    </a:solidFill>
                    <a:uFillTx/>
                    <a:latin typeface="黑体" panose="02010609060101010101" pitchFamily="49" charset="-122"/>
                    <a:ea typeface="黑体" panose="02010609060101010101" pitchFamily="49" charset="-122"/>
                    <a:cs typeface="黑体" panose="02010609060101010101" pitchFamily="49" charset="-122"/>
                  </a:rPr>
                  <a:t>djk</a:t>
                </a:r>
                <a:r>
                  <a:rPr lang="zh-CN" altLang="en-US" sz="2000">
                    <a:latin typeface="黑体" panose="02010609060101010101" pitchFamily="49" charset="-122"/>
                    <a:ea typeface="黑体" panose="02010609060101010101" pitchFamily="49" charset="-122"/>
                    <a:cs typeface="黑体" panose="02010609060101010101" pitchFamily="49" charset="-122"/>
                  </a:rPr>
                  <a:t>；直线部分的速度为</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Cambria Math" panose="02040503050406030204" pitchFamily="18" charset="0"/>
                          </a:rPr>
                        </m:ctrlPr>
                      </m:sSubPr>
                      <m:e>
                        <m:acc>
                          <m:accPr>
                            <m:chr m:val="̇"/>
                            <m:ctrlPr>
                              <a:rPr lang="en-US" altLang="zh-CN" sz="2000" i="1">
                                <a:latin typeface="Cambria Math" panose="02040503050406030204" pitchFamily="18" charset="0"/>
                                <a:ea typeface="黑体" panose="02010609060101010101" pitchFamily="49" charset="-122"/>
                                <a:cs typeface="Cambria Math" panose="02040503050406030204" pitchFamily="18" charset="0"/>
                              </a:rPr>
                            </m:ctrlPr>
                          </m:accPr>
                          <m:e>
                            <m:r>
                              <a:rPr lang="en-US" altLang="zh-CN" sz="2000" i="1">
                                <a:latin typeface="Cambria Math" panose="02040503050406030204" pitchFamily="18" charset="0"/>
                                <a:ea typeface="MS Mincho" charset="0"/>
                                <a:cs typeface="Cambria Math" panose="02040503050406030204" pitchFamily="18" charset="0"/>
                              </a:rPr>
                              <m:t>𝜃</m:t>
                            </m:r>
                          </m:e>
                        </m:acc>
                      </m:e>
                      <m:sub>
                        <m:r>
                          <a:rPr lang="en-US" altLang="zh-CN" sz="2000" i="1">
                            <a:latin typeface="Cambria Math" panose="02040503050406030204" pitchFamily="18" charset="0"/>
                            <a:ea typeface="黑体" panose="02010609060101010101" pitchFamily="49" charset="-122"/>
                            <a:cs typeface="Cambria Math" panose="02040503050406030204" pitchFamily="18" charset="0"/>
                          </a:rPr>
                          <m:t>𝑗𝑘</m:t>
                        </m:r>
                      </m:sub>
                    </m:sSub>
                  </m:oMath>
                </a14:m>
                <a:r>
                  <a:rPr lang="zh-CN" altLang="en-US" sz="2000">
                    <a:latin typeface="黑体" panose="02010609060101010101" pitchFamily="49" charset="-122"/>
                    <a:ea typeface="黑体" panose="02010609060101010101" pitchFamily="49" charset="-122"/>
                    <a:cs typeface="黑体" panose="02010609060101010101" pitchFamily="49" charset="-122"/>
                  </a:rPr>
                  <a:t>，点</a:t>
                </a:r>
                <a:r>
                  <a:rPr lang="en-US" altLang="zh-CN" sz="2000">
                    <a:latin typeface="黑体" panose="02010609060101010101" pitchFamily="49" charset="-122"/>
                    <a:ea typeface="黑体" panose="02010609060101010101" pitchFamily="49" charset="-122"/>
                    <a:cs typeface="黑体" panose="02010609060101010101" pitchFamily="49" charset="-122"/>
                  </a:rPr>
                  <a:t>j</a:t>
                </a:r>
                <a:r>
                  <a:rPr lang="zh-CN" altLang="en-US" sz="2000">
                    <a:latin typeface="黑体" panose="02010609060101010101" pitchFamily="49" charset="-122"/>
                    <a:ea typeface="黑体" panose="02010609060101010101" pitchFamily="49" charset="-122"/>
                    <a:cs typeface="黑体" panose="02010609060101010101" pitchFamily="49" charset="-122"/>
                  </a:rPr>
                  <a:t>处抛物线过渡段的加速度为</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Cambria Math" panose="02040503050406030204" pitchFamily="18" charset="0"/>
                          </a:rPr>
                        </m:ctrlPr>
                      </m:sSubPr>
                      <m:e>
                        <m:acc>
                          <m:accPr>
                            <m:chr m:val="̈"/>
                            <m:ctrlPr>
                              <a:rPr lang="en-US" altLang="zh-CN" sz="2000" i="1">
                                <a:latin typeface="Cambria Math" panose="02040503050406030204" pitchFamily="18" charset="0"/>
                                <a:ea typeface="黑体" panose="02010609060101010101" pitchFamily="49" charset="-122"/>
                                <a:cs typeface="Cambria Math" panose="02040503050406030204" pitchFamily="18" charset="0"/>
                              </a:rPr>
                            </m:ctrlPr>
                          </m:accPr>
                          <m:e>
                            <m:r>
                              <a:rPr lang="en-US" altLang="zh-CN" sz="2000" i="1">
                                <a:latin typeface="Cambria Math" panose="02040503050406030204" pitchFamily="18" charset="0"/>
                                <a:ea typeface="MS Mincho" charset="0"/>
                                <a:cs typeface="Cambria Math" panose="02040503050406030204" pitchFamily="18" charset="0"/>
                              </a:rPr>
                              <m:t>𝜃</m:t>
                            </m:r>
                          </m:e>
                        </m:acc>
                      </m:e>
                      <m:sub>
                        <m:r>
                          <a:rPr lang="en-US" altLang="zh-CN" sz="2000" i="1">
                            <a:latin typeface="Cambria Math" panose="02040503050406030204" pitchFamily="18" charset="0"/>
                            <a:ea typeface="黑体" panose="02010609060101010101" pitchFamily="49" charset="-122"/>
                            <a:cs typeface="Cambria Math" panose="02040503050406030204" pitchFamily="18" charset="0"/>
                          </a:rPr>
                          <m:t>𝑗</m:t>
                        </m:r>
                      </m:sub>
                    </m:sSub>
                  </m:oMath>
                </a14:m>
                <a:r>
                  <a:rPr lang="zh-CN" altLang="en-US" sz="2000">
                    <a:latin typeface="黑体" panose="02010609060101010101" pitchFamily="49" charset="-122"/>
                    <a:ea typeface="黑体" panose="02010609060101010101" pitchFamily="49" charset="-122"/>
                    <a:cs typeface="黑体" panose="02010609060101010101" pitchFamily="49" charset="-122"/>
                  </a:rPr>
                  <a:t>。 </a:t>
                </a: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251460" y="1269365"/>
                <a:ext cx="3171825" cy="478345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ransition spd="slow">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8"/>
          <p:cNvSpPr/>
          <p:nvPr/>
        </p:nvSpPr>
        <p:spPr>
          <a:xfrm>
            <a:off x="655638" y="2703513"/>
            <a:ext cx="1746250" cy="2155825"/>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26627" name="Rectangle 5"/>
          <p:cNvSpPr/>
          <p:nvPr/>
        </p:nvSpPr>
        <p:spPr>
          <a:xfrm>
            <a:off x="928688" y="3057525"/>
            <a:ext cx="1241425" cy="50641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ea typeface="宋体" panose="02010600030101010101" pitchFamily="2" charset="-122"/>
              </a:rPr>
              <a:t>运动学</a:t>
            </a:r>
            <a:endParaRPr lang="zh-CN" altLang="en-US" sz="1800" dirty="0">
              <a:ea typeface="宋体" panose="02010600030101010101" pitchFamily="2" charset="-122"/>
            </a:endParaRPr>
          </a:p>
        </p:txBody>
      </p:sp>
      <p:sp>
        <p:nvSpPr>
          <p:cNvPr id="26628" name="Rectangle 6"/>
          <p:cNvSpPr/>
          <p:nvPr/>
        </p:nvSpPr>
        <p:spPr>
          <a:xfrm>
            <a:off x="955675" y="4054475"/>
            <a:ext cx="1241425" cy="50641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ea typeface="宋体" panose="02010600030101010101" pitchFamily="2" charset="-122"/>
              </a:rPr>
              <a:t>动力学</a:t>
            </a:r>
            <a:endParaRPr lang="zh-CN" altLang="en-US" sz="1800" dirty="0">
              <a:ea typeface="宋体" panose="02010600030101010101" pitchFamily="2" charset="-122"/>
            </a:endParaRPr>
          </a:p>
        </p:txBody>
      </p:sp>
      <p:sp>
        <p:nvSpPr>
          <p:cNvPr id="26629" name="AutoShape 7"/>
          <p:cNvSpPr/>
          <p:nvPr/>
        </p:nvSpPr>
        <p:spPr>
          <a:xfrm>
            <a:off x="2455863" y="3562350"/>
            <a:ext cx="996950" cy="571500"/>
          </a:xfrm>
          <a:prstGeom prst="notchedRightArrow">
            <a:avLst>
              <a:gd name="adj1" fmla="val 50000"/>
              <a:gd name="adj2" fmla="val 43611"/>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26630" name="Rectangle 9"/>
          <p:cNvSpPr/>
          <p:nvPr/>
        </p:nvSpPr>
        <p:spPr>
          <a:xfrm>
            <a:off x="3508375" y="2649538"/>
            <a:ext cx="1938338" cy="223678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ea typeface="宋体" panose="02010600030101010101" pitchFamily="2" charset="-122"/>
              </a:rPr>
              <a:t>轨迹规划</a:t>
            </a:r>
            <a:endParaRPr lang="zh-CN" altLang="en-US" sz="1800" dirty="0">
              <a:ea typeface="宋体" panose="02010600030101010101" pitchFamily="2" charset="-122"/>
            </a:endParaRPr>
          </a:p>
          <a:p>
            <a:pPr marL="0" lvl="0" indent="0" algn="ctr">
              <a:spcBef>
                <a:spcPct val="0"/>
              </a:spcBef>
              <a:buNone/>
            </a:pPr>
            <a:endParaRPr lang="zh-CN" altLang="en-US" sz="1800" dirty="0">
              <a:ea typeface="宋体" panose="02010600030101010101" pitchFamily="2" charset="-122"/>
            </a:endParaRPr>
          </a:p>
          <a:p>
            <a:pPr marL="0" lvl="0" indent="0" algn="ctr">
              <a:spcBef>
                <a:spcPct val="0"/>
              </a:spcBef>
              <a:buNone/>
            </a:pPr>
            <a:endParaRPr lang="zh-CN" altLang="en-US" sz="1800" dirty="0">
              <a:ea typeface="宋体" panose="02010600030101010101" pitchFamily="2" charset="-122"/>
            </a:endParaRPr>
          </a:p>
          <a:p>
            <a:pPr marL="0" lvl="0" indent="0" algn="ctr">
              <a:spcBef>
                <a:spcPct val="0"/>
              </a:spcBef>
              <a:buNone/>
            </a:pPr>
            <a:endParaRPr lang="zh-CN" altLang="en-US" sz="1800" dirty="0">
              <a:ea typeface="宋体" panose="02010600030101010101" pitchFamily="2" charset="-122"/>
            </a:endParaRPr>
          </a:p>
          <a:p>
            <a:pPr marL="0" lvl="0" indent="0" algn="ctr">
              <a:spcBef>
                <a:spcPct val="0"/>
              </a:spcBef>
              <a:buNone/>
            </a:pPr>
            <a:endParaRPr lang="en-US" altLang="zh-CN" sz="1800" dirty="0">
              <a:ea typeface="宋体" panose="02010600030101010101" pitchFamily="2" charset="-122"/>
            </a:endParaRPr>
          </a:p>
        </p:txBody>
      </p:sp>
      <p:sp>
        <p:nvSpPr>
          <p:cNvPr id="26631" name="Rectangle 10"/>
          <p:cNvSpPr/>
          <p:nvPr/>
        </p:nvSpPr>
        <p:spPr>
          <a:xfrm>
            <a:off x="3725863" y="3589338"/>
            <a:ext cx="709612" cy="1023937"/>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ea typeface="宋体" panose="02010600030101010101" pitchFamily="2" charset="-122"/>
              </a:rPr>
              <a:t>关节</a:t>
            </a:r>
            <a:endParaRPr lang="zh-CN" altLang="en-US" sz="1800" dirty="0">
              <a:ea typeface="宋体" panose="02010600030101010101" pitchFamily="2" charset="-122"/>
            </a:endParaRPr>
          </a:p>
          <a:p>
            <a:pPr marL="0" lvl="0" indent="0" algn="ctr">
              <a:spcBef>
                <a:spcPct val="0"/>
              </a:spcBef>
              <a:buNone/>
            </a:pPr>
            <a:r>
              <a:rPr lang="zh-CN" altLang="en-US" sz="1800" dirty="0">
                <a:ea typeface="宋体" panose="02010600030101010101" pitchFamily="2" charset="-122"/>
              </a:rPr>
              <a:t>空间</a:t>
            </a:r>
            <a:endParaRPr lang="zh-CN" altLang="en-US" sz="1800" dirty="0">
              <a:ea typeface="宋体" panose="02010600030101010101" pitchFamily="2" charset="-122"/>
            </a:endParaRPr>
          </a:p>
        </p:txBody>
      </p:sp>
      <p:sp>
        <p:nvSpPr>
          <p:cNvPr id="26632" name="Rectangle 11"/>
          <p:cNvSpPr/>
          <p:nvPr/>
        </p:nvSpPr>
        <p:spPr>
          <a:xfrm>
            <a:off x="4625975" y="3575050"/>
            <a:ext cx="709613" cy="102393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ea typeface="宋体" panose="02010600030101010101" pitchFamily="2" charset="-122"/>
              </a:rPr>
              <a:t>操作</a:t>
            </a:r>
            <a:endParaRPr lang="zh-CN" altLang="en-US" sz="1800" dirty="0">
              <a:ea typeface="宋体" panose="02010600030101010101" pitchFamily="2" charset="-122"/>
            </a:endParaRPr>
          </a:p>
          <a:p>
            <a:pPr marL="0" lvl="0" indent="0" algn="ctr">
              <a:spcBef>
                <a:spcPct val="0"/>
              </a:spcBef>
              <a:buNone/>
            </a:pPr>
            <a:r>
              <a:rPr lang="zh-CN" altLang="en-US" sz="1800" dirty="0">
                <a:ea typeface="宋体" panose="02010600030101010101" pitchFamily="2" charset="-122"/>
              </a:rPr>
              <a:t>空间</a:t>
            </a:r>
            <a:endParaRPr lang="zh-CN" altLang="en-US" sz="1800" dirty="0">
              <a:ea typeface="宋体" panose="02010600030101010101" pitchFamily="2" charset="-122"/>
            </a:endParaRPr>
          </a:p>
        </p:txBody>
      </p:sp>
      <p:sp>
        <p:nvSpPr>
          <p:cNvPr id="26633" name="AutoShape 13"/>
          <p:cNvSpPr/>
          <p:nvPr/>
        </p:nvSpPr>
        <p:spPr>
          <a:xfrm>
            <a:off x="5527675" y="3562350"/>
            <a:ext cx="996950" cy="571500"/>
          </a:xfrm>
          <a:prstGeom prst="notchedRightArrow">
            <a:avLst>
              <a:gd name="adj1" fmla="val 50000"/>
              <a:gd name="adj2" fmla="val 43611"/>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26634" name="Rectangle 14"/>
          <p:cNvSpPr/>
          <p:nvPr/>
        </p:nvSpPr>
        <p:spPr>
          <a:xfrm>
            <a:off x="6607175" y="2092325"/>
            <a:ext cx="1938338" cy="3275013"/>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ea typeface="宋体" panose="02010600030101010101" pitchFamily="2" charset="-122"/>
              </a:rPr>
              <a:t>控制</a:t>
            </a:r>
            <a:endParaRPr lang="zh-CN" altLang="en-US" sz="1800" dirty="0">
              <a:ea typeface="宋体" panose="02010600030101010101" pitchFamily="2" charset="-122"/>
            </a:endParaRPr>
          </a:p>
          <a:p>
            <a:pPr marL="0" lvl="0" indent="0" algn="ctr">
              <a:spcBef>
                <a:spcPct val="0"/>
              </a:spcBef>
              <a:buNone/>
            </a:pPr>
            <a:endParaRPr lang="zh-CN" altLang="en-US" sz="1800" dirty="0">
              <a:ea typeface="宋体" panose="02010600030101010101" pitchFamily="2" charset="-122"/>
            </a:endParaRPr>
          </a:p>
          <a:p>
            <a:pPr marL="0" lvl="0" indent="0" algn="ctr">
              <a:spcBef>
                <a:spcPct val="0"/>
              </a:spcBef>
              <a:buNone/>
            </a:pPr>
            <a:endParaRPr lang="zh-CN" altLang="en-US" sz="1800" dirty="0">
              <a:ea typeface="宋体" panose="02010600030101010101" pitchFamily="2" charset="-122"/>
            </a:endParaRPr>
          </a:p>
          <a:p>
            <a:pPr marL="0" lvl="0" indent="0" algn="ctr">
              <a:spcBef>
                <a:spcPct val="0"/>
              </a:spcBef>
              <a:buNone/>
            </a:pPr>
            <a:endParaRPr lang="zh-CN" altLang="en-US" sz="1800" dirty="0">
              <a:ea typeface="宋体" panose="02010600030101010101" pitchFamily="2" charset="-122"/>
            </a:endParaRPr>
          </a:p>
          <a:p>
            <a:pPr marL="0" lvl="0" indent="0" algn="ctr">
              <a:spcBef>
                <a:spcPct val="0"/>
              </a:spcBef>
              <a:buNone/>
            </a:pPr>
            <a:endParaRPr lang="zh-CN" altLang="en-US" sz="1800" dirty="0">
              <a:ea typeface="宋体" panose="02010600030101010101" pitchFamily="2" charset="-122"/>
            </a:endParaRPr>
          </a:p>
          <a:p>
            <a:pPr marL="0" lvl="0" indent="0" algn="ctr">
              <a:spcBef>
                <a:spcPct val="0"/>
              </a:spcBef>
              <a:buNone/>
            </a:pPr>
            <a:endParaRPr lang="zh-CN" altLang="en-US" sz="1800" dirty="0">
              <a:ea typeface="宋体" panose="02010600030101010101" pitchFamily="2" charset="-122"/>
            </a:endParaRPr>
          </a:p>
          <a:p>
            <a:pPr marL="0" lvl="0" indent="0" algn="ctr">
              <a:spcBef>
                <a:spcPct val="0"/>
              </a:spcBef>
              <a:buNone/>
            </a:pPr>
            <a:endParaRPr lang="zh-CN" altLang="en-US" sz="1800" dirty="0">
              <a:ea typeface="宋体" panose="02010600030101010101" pitchFamily="2" charset="-122"/>
            </a:endParaRPr>
          </a:p>
          <a:p>
            <a:pPr marL="0" lvl="0" indent="0" algn="ctr">
              <a:spcBef>
                <a:spcPct val="0"/>
              </a:spcBef>
              <a:buNone/>
            </a:pPr>
            <a:endParaRPr lang="en-US" altLang="zh-CN" sz="1800" dirty="0">
              <a:ea typeface="宋体" panose="02010600030101010101" pitchFamily="2" charset="-122"/>
            </a:endParaRPr>
          </a:p>
        </p:txBody>
      </p:sp>
      <p:sp>
        <p:nvSpPr>
          <p:cNvPr id="26635" name="Rectangle 15"/>
          <p:cNvSpPr/>
          <p:nvPr/>
        </p:nvSpPr>
        <p:spPr>
          <a:xfrm>
            <a:off x="6796088" y="2946400"/>
            <a:ext cx="709612" cy="102393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ea typeface="宋体" panose="02010600030101010101" pitchFamily="2" charset="-122"/>
              </a:rPr>
              <a:t>位置</a:t>
            </a:r>
            <a:endParaRPr lang="zh-CN" altLang="en-US" sz="1800" dirty="0">
              <a:ea typeface="宋体" panose="02010600030101010101" pitchFamily="2" charset="-122"/>
            </a:endParaRPr>
          </a:p>
          <a:p>
            <a:pPr marL="0" lvl="0" indent="0" algn="ctr">
              <a:spcBef>
                <a:spcPct val="0"/>
              </a:spcBef>
              <a:buNone/>
            </a:pPr>
            <a:r>
              <a:rPr lang="zh-CN" altLang="en-US" sz="1800" dirty="0">
                <a:ea typeface="宋体" panose="02010600030101010101" pitchFamily="2" charset="-122"/>
              </a:rPr>
              <a:t>控制</a:t>
            </a:r>
            <a:endParaRPr lang="zh-CN" altLang="en-US" sz="1800" dirty="0">
              <a:ea typeface="宋体" panose="02010600030101010101" pitchFamily="2" charset="-122"/>
            </a:endParaRPr>
          </a:p>
        </p:txBody>
      </p:sp>
      <p:sp>
        <p:nvSpPr>
          <p:cNvPr id="26636" name="Rectangle 16"/>
          <p:cNvSpPr/>
          <p:nvPr/>
        </p:nvSpPr>
        <p:spPr>
          <a:xfrm>
            <a:off x="7696200" y="2946400"/>
            <a:ext cx="709613" cy="102393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ea typeface="宋体" panose="02010600030101010101" pitchFamily="2" charset="-122"/>
              </a:rPr>
              <a:t>轨迹</a:t>
            </a:r>
            <a:endParaRPr lang="zh-CN" altLang="en-US" sz="1800" dirty="0">
              <a:ea typeface="宋体" panose="02010600030101010101" pitchFamily="2" charset="-122"/>
            </a:endParaRPr>
          </a:p>
          <a:p>
            <a:pPr marL="0" lvl="0" indent="0" algn="ctr">
              <a:spcBef>
                <a:spcPct val="0"/>
              </a:spcBef>
              <a:buNone/>
            </a:pPr>
            <a:r>
              <a:rPr lang="zh-CN" altLang="en-US" sz="1800" dirty="0">
                <a:ea typeface="宋体" panose="02010600030101010101" pitchFamily="2" charset="-122"/>
              </a:rPr>
              <a:t>控制</a:t>
            </a:r>
            <a:endParaRPr lang="zh-CN" altLang="en-US" sz="1800" dirty="0">
              <a:ea typeface="宋体" panose="02010600030101010101" pitchFamily="2" charset="-122"/>
            </a:endParaRPr>
          </a:p>
        </p:txBody>
      </p:sp>
      <p:sp>
        <p:nvSpPr>
          <p:cNvPr id="26637" name="Rectangle 17"/>
          <p:cNvSpPr/>
          <p:nvPr/>
        </p:nvSpPr>
        <p:spPr>
          <a:xfrm>
            <a:off x="6823075" y="4219575"/>
            <a:ext cx="709613" cy="102393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ea typeface="宋体" panose="02010600030101010101" pitchFamily="2" charset="-122"/>
              </a:rPr>
              <a:t>力</a:t>
            </a:r>
            <a:endParaRPr lang="zh-CN" altLang="en-US" sz="1800" dirty="0">
              <a:ea typeface="宋体" panose="02010600030101010101" pitchFamily="2" charset="-122"/>
            </a:endParaRPr>
          </a:p>
          <a:p>
            <a:pPr marL="0" lvl="0" indent="0" algn="ctr">
              <a:spcBef>
                <a:spcPct val="0"/>
              </a:spcBef>
              <a:buNone/>
            </a:pPr>
            <a:r>
              <a:rPr lang="zh-CN" altLang="en-US" sz="1800" dirty="0">
                <a:ea typeface="宋体" panose="02010600030101010101" pitchFamily="2" charset="-122"/>
              </a:rPr>
              <a:t>控制</a:t>
            </a:r>
            <a:endParaRPr lang="zh-CN" altLang="en-US" sz="1800" dirty="0">
              <a:ea typeface="宋体" panose="02010600030101010101" pitchFamily="2" charset="-122"/>
            </a:endParaRPr>
          </a:p>
        </p:txBody>
      </p:sp>
      <p:sp>
        <p:nvSpPr>
          <p:cNvPr id="26638" name="Rectangle 18"/>
          <p:cNvSpPr/>
          <p:nvPr/>
        </p:nvSpPr>
        <p:spPr>
          <a:xfrm>
            <a:off x="7723188" y="4205288"/>
            <a:ext cx="709612" cy="1023937"/>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ea typeface="宋体" panose="02010600030101010101" pitchFamily="2" charset="-122"/>
              </a:rPr>
              <a:t>协调</a:t>
            </a:r>
            <a:endParaRPr lang="zh-CN" altLang="en-US" sz="1800" dirty="0">
              <a:ea typeface="宋体" panose="02010600030101010101" pitchFamily="2" charset="-122"/>
            </a:endParaRPr>
          </a:p>
          <a:p>
            <a:pPr marL="0" lvl="0" indent="0" algn="ctr">
              <a:spcBef>
                <a:spcPct val="0"/>
              </a:spcBef>
              <a:buNone/>
            </a:pPr>
            <a:r>
              <a:rPr lang="zh-CN" altLang="en-US" sz="1800" dirty="0">
                <a:ea typeface="宋体" panose="02010600030101010101" pitchFamily="2" charset="-122"/>
              </a:rPr>
              <a:t>控制</a:t>
            </a:r>
            <a:endParaRPr lang="zh-CN" altLang="en-US" sz="1800" dirty="0">
              <a:ea typeface="宋体" panose="02010600030101010101" pitchFamily="2" charset="-122"/>
            </a:endParaRPr>
          </a:p>
        </p:txBody>
      </p:sp>
      <p:sp>
        <p:nvSpPr>
          <p:cNvPr id="26639" name="Rectangle 39"/>
          <p:cNvSpPr/>
          <p:nvPr/>
        </p:nvSpPr>
        <p:spPr>
          <a:xfrm>
            <a:off x="3422650" y="2320925"/>
            <a:ext cx="2120900" cy="2967038"/>
          </a:xfrm>
          <a:prstGeom prst="rect">
            <a:avLst/>
          </a:prstGeom>
          <a:noFill/>
          <a:ln w="28575" cap="flat" cmpd="sng">
            <a:solidFill>
              <a:srgbClr val="FF0000"/>
            </a:solidFill>
            <a:prstDash val="dash"/>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26640" name="矩形 16"/>
          <p:cNvSpPr/>
          <p:nvPr/>
        </p:nvSpPr>
        <p:spPr>
          <a:xfrm>
            <a:off x="2771775" y="188913"/>
            <a:ext cx="5329238" cy="792162"/>
          </a:xfrm>
          <a:prstGeom prst="rect">
            <a:avLst/>
          </a:prstGeom>
          <a:noFill/>
          <a:ln w="9525">
            <a:noFill/>
          </a:ln>
        </p:spPr>
        <p:txBody>
          <a:bodyPr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3600" b="1" dirty="0">
                <a:solidFill>
                  <a:srgbClr val="0000FF"/>
                </a:solidFill>
                <a:ea typeface="宋体" panose="02010600030101010101" pitchFamily="2" charset="-122"/>
              </a:rPr>
              <a:t>第七章    机器人轨迹规划</a:t>
            </a:r>
            <a:endParaRPr lang="zh-CN" altLang="en-US" sz="3600" b="1" dirty="0">
              <a:solidFill>
                <a:srgbClr val="0000FF"/>
              </a:solidFill>
              <a:ea typeface="宋体" panose="02010600030101010101" pitchFamily="2" charset="-122"/>
            </a:endParaRPr>
          </a:p>
        </p:txBody>
      </p:sp>
    </p:spTree>
  </p:cSld>
  <p:clrMapOvr>
    <a:masterClrMapping/>
  </p:clrMapOvr>
  <p:transition spd="slow">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2"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有穿越点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mc:AlternateContent xmlns:mc="http://schemas.openxmlformats.org/markup-compatibility/2006">
        <mc:Choice xmlns:a14="http://schemas.microsoft.com/office/drawing/2010/main" Requires="a14">
          <p:sp>
            <p:nvSpPr>
              <p:cNvPr id="8" name="文本框 7"/>
              <p:cNvSpPr txBox="1"/>
              <p:nvPr/>
            </p:nvSpPr>
            <p:spPr>
              <a:xfrm>
                <a:off x="460375" y="1160780"/>
                <a:ext cx="8504555" cy="1837055"/>
              </a:xfrm>
              <a:prstGeom prst="rect">
                <a:avLst/>
              </a:prstGeom>
              <a:noFill/>
            </p:spPr>
            <p:txBody>
              <a:bodyPr wrap="square" rtlCol="0">
                <a:spAutoFit/>
              </a:bodyPr>
              <a:p>
                <a:pPr>
                  <a:lnSpc>
                    <a:spcPct val="115000"/>
                  </a:lnSpc>
                  <a:spcBef>
                    <a:spcPts val="0"/>
                  </a:spcBef>
                  <a:spcAft>
                    <a:spcPts val="0"/>
                  </a:spcAft>
                </a:pPr>
                <a:r>
                  <a:rPr lang="en-US" altLang="zh-CN" sz="24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每个过渡区段的加速度值将决定最终所规划的路径。</a:t>
                </a:r>
                <a:endParaRPr lang="zh-CN" altLang="en-US" sz="2400">
                  <a:latin typeface="黑体" panose="02010609060101010101" pitchFamily="49" charset="-122"/>
                  <a:ea typeface="黑体" panose="02010609060101010101" pitchFamily="49" charset="-122"/>
                </a:endParaRPr>
              </a:p>
              <a:p>
                <a:pPr algn="just">
                  <a:lnSpc>
                    <a:spcPct val="115000"/>
                  </a:lnSpc>
                  <a:spcBef>
                    <a:spcPts val="0"/>
                  </a:spcBef>
                  <a:spcAft>
                    <a:spcPts val="0"/>
                  </a:spcAft>
                </a:pPr>
                <a:r>
                  <a:rPr lang="en-US" altLang="zh-CN" sz="24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若已知所有的路径点</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400" i="1">
                            <a:latin typeface="Cambria Math" panose="02040503050406030204" pitchFamily="18" charset="0"/>
                            <a:ea typeface="黑体" panose="02010609060101010101" pitchFamily="49" charset="-122"/>
                            <a:cs typeface="Cambria Math" panose="02040503050406030204" pitchFamily="18" charset="0"/>
                          </a:rPr>
                          <m:t>𝜃</m:t>
                        </m:r>
                      </m:e>
                      <m:sub>
                        <m:r>
                          <a:rPr lang="en-US" altLang="zh-CN" sz="2400" i="1">
                            <a:latin typeface="Cambria Math" panose="02040503050406030204" pitchFamily="18" charset="0"/>
                            <a:ea typeface="黑体" panose="02010609060101010101" pitchFamily="49" charset="-122"/>
                            <a:cs typeface="Cambria Math" panose="02040503050406030204" pitchFamily="18" charset="0"/>
                          </a:rPr>
                          <m:t>𝑘</m:t>
                        </m:r>
                      </m:sub>
                    </m:sSub>
                  </m:oMath>
                </a14:m>
                <a:r>
                  <a:rPr lang="zh-CN" altLang="en-US" sz="2400">
                    <a:latin typeface="Cambria Math" panose="02040503050406030204" pitchFamily="18" charset="0"/>
                    <a:ea typeface="黑体" panose="02010609060101010101" pitchFamily="49" charset="-122"/>
                    <a:cs typeface="Cambria Math" panose="02040503050406030204" pitchFamily="18" charset="0"/>
                  </a:rPr>
                  <a:t>、期望的时间区间</a:t>
                </a:r>
                <a:r>
                  <a:rPr lang="en-US" altLang="zh-CN" sz="2400">
                    <a:latin typeface="Cambria Math" panose="02040503050406030204" pitchFamily="18" charset="0"/>
                    <a:ea typeface="黑体" panose="02010609060101010101" pitchFamily="49" charset="-122"/>
                    <a:cs typeface="Cambria Math" panose="02040503050406030204" pitchFamily="18" charset="0"/>
                  </a:rPr>
                  <a:t>t</a:t>
                </a:r>
                <a:r>
                  <a:rPr lang="en-US" altLang="zh-CN" sz="2400" baseline="-25000">
                    <a:solidFill>
                      <a:schemeClr val="tx1"/>
                    </a:solidFill>
                    <a:uFillTx/>
                    <a:latin typeface="Cambria Math" panose="02040503050406030204" pitchFamily="18" charset="0"/>
                    <a:ea typeface="黑体" panose="02010609060101010101" pitchFamily="49" charset="-122"/>
                    <a:cs typeface="Cambria Math" panose="02040503050406030204" pitchFamily="18" charset="0"/>
                  </a:rPr>
                  <a:t>djk</a:t>
                </a:r>
                <a:r>
                  <a:rPr lang="zh-CN" altLang="en-US" sz="2400">
                    <a:latin typeface="Cambria Math" panose="02040503050406030204" pitchFamily="18" charset="0"/>
                    <a:ea typeface="黑体" panose="02010609060101010101" pitchFamily="49" charset="-122"/>
                    <a:cs typeface="Cambria Math" panose="02040503050406030204" pitchFamily="18" charset="0"/>
                  </a:rPr>
                  <a:t>和每个路径点处加速度的大小</a:t>
                </a:r>
                <a14:m>
                  <m:oMath xmlns:m="http://schemas.openxmlformats.org/officeDocument/2006/math">
                    <m:d>
                      <m:dPr>
                        <m:begChr m:val="|"/>
                        <m:endChr m:val="|"/>
                        <m:ctrlPr>
                          <a:rPr lang="en-US" altLang="zh-CN" sz="2400" i="1">
                            <a:latin typeface="Cambria Math" panose="02040503050406030204" pitchFamily="18" charset="0"/>
                            <a:ea typeface="黑体" panose="02010609060101010101" pitchFamily="49" charset="-122"/>
                            <a:cs typeface="Cambria Math" panose="02040503050406030204" pitchFamily="18" charset="0"/>
                          </a:rPr>
                        </m:ctrlPr>
                      </m:dPr>
                      <m:e>
                        <m:sSub>
                          <m:sSubPr>
                            <m:ctrlPr>
                              <a:rPr lang="en-US" altLang="zh-CN" sz="2400" i="1">
                                <a:latin typeface="Cambria Math" panose="02040503050406030204" pitchFamily="18" charset="0"/>
                                <a:ea typeface="黑体" panose="02010609060101010101" pitchFamily="49" charset="-122"/>
                                <a:cs typeface="Cambria Math" panose="02040503050406030204" pitchFamily="18" charset="0"/>
                              </a:rPr>
                            </m:ctrlPr>
                          </m:sSubPr>
                          <m:e>
                            <m:acc>
                              <m:accPr>
                                <m:chr m:val="̈"/>
                                <m:ctrlPr>
                                  <a:rPr lang="en-US" altLang="zh-CN" sz="2400" i="1">
                                    <a:latin typeface="Cambria Math" panose="02040503050406030204" pitchFamily="18" charset="0"/>
                                    <a:ea typeface="黑体" panose="02010609060101010101" pitchFamily="49" charset="-122"/>
                                    <a:cs typeface="Cambria Math" panose="02040503050406030204" pitchFamily="18" charset="0"/>
                                  </a:rPr>
                                </m:ctrlPr>
                              </m:accPr>
                              <m:e>
                                <m:r>
                                  <a:rPr lang="en-US" altLang="zh-CN" sz="2400" i="1">
                                    <a:latin typeface="Cambria Math" panose="02040503050406030204" pitchFamily="18" charset="0"/>
                                    <a:ea typeface="黑体" panose="02010609060101010101" pitchFamily="49" charset="-122"/>
                                    <a:cs typeface="Cambria Math" panose="02040503050406030204" pitchFamily="18" charset="0"/>
                                  </a:rPr>
                                  <m:t>𝜃</m:t>
                                </m:r>
                              </m:e>
                            </m:acc>
                          </m:e>
                          <m:sub>
                            <m:r>
                              <a:rPr lang="en-US" altLang="zh-CN" sz="2400" i="1">
                                <a:latin typeface="Cambria Math" panose="02040503050406030204" pitchFamily="18" charset="0"/>
                                <a:ea typeface="黑体" panose="02010609060101010101" pitchFamily="49" charset="-122"/>
                                <a:cs typeface="Cambria Math" panose="02040503050406030204" pitchFamily="18" charset="0"/>
                              </a:rPr>
                              <m:t>𝑘</m:t>
                            </m:r>
                          </m:sub>
                        </m:sSub>
                      </m:e>
                    </m:d>
                  </m:oMath>
                </a14:m>
                <a:r>
                  <a:rPr lang="zh-CN" altLang="en-US" sz="2400">
                    <a:latin typeface="Cambria Math" panose="02040503050406030204" pitchFamily="18" charset="0"/>
                    <a:ea typeface="黑体" panose="02010609060101010101" pitchFamily="49" charset="-122"/>
                    <a:cs typeface="Cambria Math" panose="02040503050406030204" pitchFamily="18" charset="0"/>
                  </a:rPr>
                  <a:t>，则可以分别计算出每个过渡区段的时间间隔</a:t>
                </a:r>
                <a:r>
                  <a:rPr lang="en-US" altLang="zh-CN" sz="2400">
                    <a:latin typeface="Cambria Math" panose="02040503050406030204" pitchFamily="18" charset="0"/>
                    <a:ea typeface="黑体" panose="02010609060101010101" pitchFamily="49" charset="-122"/>
                    <a:cs typeface="Cambria Math" panose="02040503050406030204" pitchFamily="18" charset="0"/>
                  </a:rPr>
                  <a:t>t</a:t>
                </a:r>
                <a:r>
                  <a:rPr lang="en-US" altLang="zh-CN" sz="2400" baseline="-25000">
                    <a:solidFill>
                      <a:schemeClr val="tx1"/>
                    </a:solidFill>
                    <a:uFillTx/>
                    <a:latin typeface="Cambria Math" panose="02040503050406030204" pitchFamily="18" charset="0"/>
                    <a:ea typeface="黑体" panose="02010609060101010101" pitchFamily="49" charset="-122"/>
                    <a:cs typeface="Cambria Math" panose="02040503050406030204" pitchFamily="18" charset="0"/>
                  </a:rPr>
                  <a:t>k</a:t>
                </a:r>
                <a:r>
                  <a:rPr lang="zh-CN" altLang="en-US" sz="2400">
                    <a:latin typeface="Cambria Math" panose="02040503050406030204" pitchFamily="18" charset="0"/>
                    <a:ea typeface="黑体" panose="02010609060101010101" pitchFamily="49" charset="-122"/>
                    <a:cs typeface="Cambria Math" panose="02040503050406030204" pitchFamily="18" charset="0"/>
                  </a:rPr>
                  <a:t>。</a:t>
                </a:r>
                <a:endParaRPr lang="zh-CN" altLang="en-US" sz="2400">
                  <a:latin typeface="Cambria Math" panose="02040503050406030204" pitchFamily="18" charset="0"/>
                  <a:ea typeface="黑体" panose="02010609060101010101" pitchFamily="49" charset="-122"/>
                  <a:cs typeface="Cambria Math" panose="020405030504060302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460375" y="1160780"/>
                <a:ext cx="8504555" cy="1837055"/>
              </a:xfrm>
              <a:prstGeom prst="rect">
                <a:avLst/>
              </a:prstGeom>
              <a:blipFill rotWithShape="1">
                <a:blip r:embed="rId1"/>
                <a:stretch>
                  <a:fillRect/>
                </a:stretch>
              </a:blipFill>
            </p:spPr>
            <p:txBody>
              <a:bodyPr/>
              <a:lstStyle/>
              <a:p>
                <a:r>
                  <a:rPr lang="zh-CN" altLang="en-US">
                    <a:noFill/>
                  </a:rPr>
                  <a:t> </a:t>
                </a:r>
              </a:p>
            </p:txBody>
          </p:sp>
        </mc:Fallback>
      </mc:AlternateContent>
      <p:sp>
        <p:nvSpPr>
          <p:cNvPr id="9" name="文本框 8"/>
          <p:cNvSpPr txBox="1"/>
          <p:nvPr/>
        </p:nvSpPr>
        <p:spPr>
          <a:xfrm>
            <a:off x="599440" y="3169920"/>
            <a:ext cx="5923915" cy="460375"/>
          </a:xfrm>
          <a:prstGeom prst="rect">
            <a:avLst/>
          </a:prstGeom>
          <a:noFill/>
        </p:spPr>
        <p:txBody>
          <a:bodyPr wrap="square" rtlCol="0">
            <a:spAutoFit/>
          </a:bodyPr>
          <a:p>
            <a:r>
              <a:rPr lang="zh-CN" altLang="en-US" sz="2400">
                <a:solidFill>
                  <a:srgbClr val="C00000"/>
                </a:solidFill>
                <a:latin typeface="黑体" panose="02010609060101010101" pitchFamily="49" charset="-122"/>
                <a:ea typeface="黑体" panose="02010609060101010101" pitchFamily="49" charset="-122"/>
              </a:rPr>
              <a:t>对内部的路径点（中间点）</a:t>
            </a:r>
            <a:endParaRPr lang="zh-CN" altLang="en-US" sz="2400">
              <a:solidFill>
                <a:srgbClr val="C00000"/>
              </a:solidFill>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2"/>
          <a:stretch>
            <a:fillRect/>
          </a:stretch>
        </p:blipFill>
        <p:spPr>
          <a:xfrm>
            <a:off x="1403350" y="3802380"/>
            <a:ext cx="2711450" cy="2813050"/>
          </a:xfrm>
          <a:prstGeom prst="rect">
            <a:avLst/>
          </a:prstGeom>
        </p:spPr>
      </p:pic>
      <p:pic>
        <p:nvPicPr>
          <p:cNvPr id="11" name="图片 10"/>
          <p:cNvPicPr>
            <a:picLocks noChangeAspect="1"/>
          </p:cNvPicPr>
          <p:nvPr/>
        </p:nvPicPr>
        <p:blipFill>
          <a:blip r:embed="rId3"/>
          <a:stretch>
            <a:fillRect/>
          </a:stretch>
        </p:blipFill>
        <p:spPr>
          <a:xfrm>
            <a:off x="4768850" y="3336290"/>
            <a:ext cx="4277995" cy="3253105"/>
          </a:xfrm>
          <a:prstGeom prst="rect">
            <a:avLst/>
          </a:prstGeom>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2"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有穿越点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3" name="文本框 2"/>
          <p:cNvSpPr txBox="1"/>
          <p:nvPr/>
        </p:nvSpPr>
        <p:spPr>
          <a:xfrm>
            <a:off x="899795" y="1196340"/>
            <a:ext cx="7602220" cy="460375"/>
          </a:xfrm>
          <a:prstGeom prst="rect">
            <a:avLst/>
          </a:prstGeom>
          <a:noFill/>
        </p:spPr>
        <p:txBody>
          <a:bodyPr wrap="square" rtlCol="0">
            <a:spAutoFit/>
          </a:bodyPr>
          <a:p>
            <a:r>
              <a:rPr lang="zh-CN" altLang="en-US" sz="2400">
                <a:solidFill>
                  <a:srgbClr val="C00000"/>
                </a:solidFill>
                <a:latin typeface="黑体" panose="02010609060101010101" pitchFamily="49" charset="-122"/>
                <a:ea typeface="黑体" panose="02010609060101010101" pitchFamily="49" charset="-122"/>
              </a:rPr>
              <a:t>对于第一路径段（起始点到第一个路径点）</a:t>
            </a:r>
            <a:endParaRPr lang="zh-CN" altLang="en-US" sz="2400">
              <a:solidFill>
                <a:srgbClr val="C0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3242945" y="2129155"/>
            <a:ext cx="1697990" cy="952500"/>
          </a:xfrm>
          <a:prstGeom prst="rect">
            <a:avLst/>
          </a:prstGeom>
        </p:spPr>
      </p:pic>
      <p:sp>
        <p:nvSpPr>
          <p:cNvPr id="6" name="文本框 5"/>
          <p:cNvSpPr txBox="1"/>
          <p:nvPr/>
        </p:nvSpPr>
        <p:spPr>
          <a:xfrm>
            <a:off x="1195070" y="1697355"/>
            <a:ext cx="6250940" cy="398780"/>
          </a:xfrm>
          <a:prstGeom prst="rect">
            <a:avLst/>
          </a:prstGeom>
          <a:noFill/>
        </p:spPr>
        <p:txBody>
          <a:bodyPr wrap="square" rtlCol="0">
            <a:spAutoFit/>
          </a:bodyPr>
          <a:p>
            <a:r>
              <a:rPr lang="zh-CN" altLang="en-US" sz="2000">
                <a:latin typeface="黑体" panose="02010609060101010101" pitchFamily="49" charset="-122"/>
                <a:ea typeface="黑体" panose="02010609060101010101" pitchFamily="49" charset="-122"/>
              </a:rPr>
              <a:t>抛物线过渡段结束点的速度和直线段速度相等，即：</a:t>
            </a:r>
            <a:endParaRPr lang="zh-CN" altLang="en-US" sz="2000">
              <a:latin typeface="黑体" panose="02010609060101010101" pitchFamily="49" charset="-122"/>
              <a:ea typeface="黑体" panose="02010609060101010101" pitchFamily="49" charset="-122"/>
            </a:endParaRPr>
          </a:p>
        </p:txBody>
      </p:sp>
      <p:sp>
        <p:nvSpPr>
          <p:cNvPr id="7" name="文本框 6"/>
          <p:cNvSpPr txBox="1"/>
          <p:nvPr/>
        </p:nvSpPr>
        <p:spPr>
          <a:xfrm>
            <a:off x="1188085" y="3105150"/>
            <a:ext cx="7279005" cy="398780"/>
          </a:xfrm>
          <a:prstGeom prst="rect">
            <a:avLst/>
          </a:prstGeom>
          <a:noFill/>
        </p:spPr>
        <p:txBody>
          <a:bodyPr wrap="square" rtlCol="0">
            <a:spAutoFit/>
          </a:bodyPr>
          <a:p>
            <a:r>
              <a:rPr lang="zh-CN" altLang="en-US" sz="2000">
                <a:latin typeface="黑体" panose="02010609060101010101" pitchFamily="49" charset="-122"/>
                <a:ea typeface="黑体" panose="02010609060101010101" pitchFamily="49" charset="-122"/>
                <a:cs typeface="黑体" panose="02010609060101010101" pitchFamily="49" charset="-122"/>
              </a:rPr>
              <a:t>根据过渡点</a:t>
            </a:r>
            <a:r>
              <a:rPr lang="en-US" altLang="zh-CN" sz="2000">
                <a:latin typeface="黑体" panose="02010609060101010101" pitchFamily="49" charset="-122"/>
                <a:ea typeface="黑体" panose="02010609060101010101" pitchFamily="49" charset="-122"/>
                <a:cs typeface="黑体" panose="02010609060101010101" pitchFamily="49" charset="-122"/>
              </a:rPr>
              <a:t>1</a:t>
            </a:r>
            <a:r>
              <a:rPr lang="zh-CN" altLang="en-US" sz="2000">
                <a:latin typeface="黑体" panose="02010609060101010101" pitchFamily="49" charset="-122"/>
                <a:ea typeface="黑体" panose="02010609060101010101" pitchFamily="49" charset="-122"/>
                <a:cs typeface="黑体" panose="02010609060101010101" pitchFamily="49" charset="-122"/>
              </a:rPr>
              <a:t>和</a:t>
            </a:r>
            <a:r>
              <a:rPr lang="en-US" altLang="zh-CN" sz="2000">
                <a:latin typeface="黑体" panose="02010609060101010101" pitchFamily="49" charset="-122"/>
                <a:ea typeface="黑体" panose="02010609060101010101" pitchFamily="49" charset="-122"/>
                <a:cs typeface="黑体" panose="02010609060101010101" pitchFamily="49" charset="-122"/>
              </a:rPr>
              <a:t>2</a:t>
            </a:r>
            <a:r>
              <a:rPr lang="zh-CN" altLang="en-US" sz="2000">
                <a:latin typeface="黑体" panose="02010609060101010101" pitchFamily="49" charset="-122"/>
                <a:ea typeface="黑体" panose="02010609060101010101" pitchFamily="49" charset="-122"/>
                <a:cs typeface="黑体" panose="02010609060101010101" pitchFamily="49" charset="-122"/>
              </a:rPr>
              <a:t>的角度大小，可确定第一路径段的加速度为：</a:t>
            </a: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pic>
        <p:nvPicPr>
          <p:cNvPr id="12" name="图片 11"/>
          <p:cNvPicPr>
            <a:picLocks noChangeAspect="1"/>
          </p:cNvPicPr>
          <p:nvPr/>
        </p:nvPicPr>
        <p:blipFill>
          <a:blip r:embed="rId2"/>
          <a:stretch>
            <a:fillRect/>
          </a:stretch>
        </p:blipFill>
        <p:spPr>
          <a:xfrm>
            <a:off x="3204210" y="3573780"/>
            <a:ext cx="2411095" cy="450850"/>
          </a:xfrm>
          <a:prstGeom prst="rect">
            <a:avLst/>
          </a:prstGeom>
        </p:spPr>
      </p:pic>
      <p:sp>
        <p:nvSpPr>
          <p:cNvPr id="13" name="文本框 12"/>
          <p:cNvSpPr txBox="1"/>
          <p:nvPr/>
        </p:nvSpPr>
        <p:spPr>
          <a:xfrm>
            <a:off x="1188085" y="4096385"/>
            <a:ext cx="7702550" cy="398780"/>
          </a:xfrm>
          <a:prstGeom prst="rect">
            <a:avLst/>
          </a:prstGeom>
          <a:noFill/>
        </p:spPr>
        <p:txBody>
          <a:bodyPr wrap="square" rtlCol="0">
            <a:spAutoFit/>
          </a:bodyPr>
          <a:p>
            <a:r>
              <a:rPr lang="zh-CN" altLang="en-US" sz="2000">
                <a:latin typeface="黑体" panose="02010609060101010101" pitchFamily="49" charset="-122"/>
                <a:ea typeface="黑体" panose="02010609060101010101" pitchFamily="49" charset="-122"/>
                <a:cs typeface="黑体" panose="02010609060101010101" pitchFamily="49" charset="-122"/>
              </a:rPr>
              <a:t>根据抛物线过渡时间计算公式可得第</a:t>
            </a:r>
            <a:r>
              <a:rPr lang="en-US" altLang="zh-CN" sz="2000">
                <a:latin typeface="黑体" panose="02010609060101010101" pitchFamily="49" charset="-122"/>
                <a:ea typeface="黑体" panose="02010609060101010101" pitchFamily="49" charset="-122"/>
                <a:cs typeface="黑体" panose="02010609060101010101" pitchFamily="49" charset="-122"/>
              </a:rPr>
              <a:t>1</a:t>
            </a:r>
            <a:r>
              <a:rPr lang="zh-CN" altLang="en-US" sz="2000">
                <a:latin typeface="黑体" panose="02010609060101010101" pitchFamily="49" charset="-122"/>
                <a:ea typeface="黑体" panose="02010609060101010101" pitchFamily="49" charset="-122"/>
                <a:cs typeface="黑体" panose="02010609060101010101" pitchFamily="49" charset="-122"/>
              </a:rPr>
              <a:t>过渡点的过渡时间</a:t>
            </a:r>
            <a:r>
              <a:rPr lang="en-US" altLang="zh-CN" sz="2000">
                <a:latin typeface="黑体" panose="02010609060101010101" pitchFamily="49" charset="-122"/>
                <a:ea typeface="黑体" panose="02010609060101010101" pitchFamily="49" charset="-122"/>
                <a:cs typeface="黑体" panose="02010609060101010101" pitchFamily="49" charset="-122"/>
              </a:rPr>
              <a:t>t</a:t>
            </a:r>
            <a:r>
              <a:rPr lang="en-US" altLang="zh-CN" sz="2000" baseline="-25000">
                <a:solidFill>
                  <a:schemeClr val="tx1"/>
                </a:solidFill>
                <a:uFillTx/>
                <a:latin typeface="黑体" panose="02010609060101010101" pitchFamily="49" charset="-122"/>
                <a:ea typeface="黑体" panose="02010609060101010101" pitchFamily="49" charset="-122"/>
                <a:cs typeface="黑体" panose="02010609060101010101" pitchFamily="49" charset="-122"/>
              </a:rPr>
              <a:t>1</a:t>
            </a:r>
            <a:r>
              <a:rPr lang="zh-CN" altLang="en-US" sz="2000">
                <a:latin typeface="黑体" panose="02010609060101010101" pitchFamily="49" charset="-122"/>
                <a:ea typeface="黑体" panose="02010609060101010101" pitchFamily="49" charset="-122"/>
                <a:cs typeface="黑体" panose="02010609060101010101" pitchFamily="49" charset="-122"/>
              </a:rPr>
              <a:t>为：</a:t>
            </a: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pic>
        <p:nvPicPr>
          <p:cNvPr id="14" name="图片 13"/>
          <p:cNvPicPr>
            <a:picLocks noChangeAspect="1"/>
          </p:cNvPicPr>
          <p:nvPr/>
        </p:nvPicPr>
        <p:blipFill>
          <a:blip r:embed="rId3"/>
          <a:stretch>
            <a:fillRect/>
          </a:stretch>
        </p:blipFill>
        <p:spPr>
          <a:xfrm>
            <a:off x="3044190" y="4495165"/>
            <a:ext cx="2731770" cy="756285"/>
          </a:xfrm>
          <a:prstGeom prst="rect">
            <a:avLst/>
          </a:prstGeom>
        </p:spPr>
      </p:pic>
      <p:pic>
        <p:nvPicPr>
          <p:cNvPr id="15" name="图片 14"/>
          <p:cNvPicPr>
            <a:picLocks noChangeAspect="1"/>
          </p:cNvPicPr>
          <p:nvPr/>
        </p:nvPicPr>
        <p:blipFill>
          <a:blip r:embed="rId4"/>
          <a:stretch>
            <a:fillRect/>
          </a:stretch>
        </p:blipFill>
        <p:spPr>
          <a:xfrm>
            <a:off x="3329305" y="5245735"/>
            <a:ext cx="2086610" cy="1612265"/>
          </a:xfrm>
          <a:prstGeom prst="rect">
            <a:avLst/>
          </a:prstGeom>
        </p:spPr>
      </p:pic>
      <p:sp>
        <p:nvSpPr>
          <p:cNvPr id="16" name="文本框 15"/>
          <p:cNvSpPr txBox="1"/>
          <p:nvPr/>
        </p:nvSpPr>
        <p:spPr>
          <a:xfrm>
            <a:off x="1195070" y="5156835"/>
            <a:ext cx="2240915" cy="398780"/>
          </a:xfrm>
          <a:prstGeom prst="rect">
            <a:avLst/>
          </a:prstGeom>
          <a:noFill/>
        </p:spPr>
        <p:txBody>
          <a:bodyPr wrap="square" rtlCol="0">
            <a:spAutoFit/>
          </a:bodyPr>
          <a:p>
            <a:r>
              <a:rPr lang="zh-CN" altLang="en-US" sz="2000">
                <a:latin typeface="黑体" panose="02010609060101010101" pitchFamily="49" charset="-122"/>
                <a:ea typeface="黑体" panose="02010609060101010101" pitchFamily="49" charset="-122"/>
              </a:rPr>
              <a:t>回代上式可得：</a:t>
            </a:r>
            <a:endParaRPr lang="zh-CN" altLang="en-US" sz="2000">
              <a:latin typeface="黑体" panose="02010609060101010101" pitchFamily="49" charset="-122"/>
              <a:ea typeface="黑体" panose="02010609060101010101" pitchFamily="49" charset="-122"/>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3000" fill="hold">
                                          <p:stCondLst>
                                            <p:cond delay="0"/>
                                          </p:stCondLst>
                                        </p:cTn>
                                        <p:tgtEl>
                                          <p:spTgt spid="15"/>
                                        </p:tgtEl>
                                        <p:attrNameLst>
                                          <p:attrName>style.visibility</p:attrName>
                                        </p:attrNameLst>
                                      </p:cBhvr>
                                      <p:to>
                                        <p:strVal val="visible"/>
                                      </p:to>
                                    </p:set>
                                    <p:animEffect transition="in" filter="wipe(up)">
                                      <p:cBhvr>
                                        <p:cTn id="29" dur="3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13" grpId="0"/>
      <p:bldP spid="13" grpId="1"/>
      <p:bldP spid="16" grpId="0"/>
      <p:bldP spid="1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2"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有穿越点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3" name="文本框 2"/>
          <p:cNvSpPr txBox="1"/>
          <p:nvPr/>
        </p:nvSpPr>
        <p:spPr>
          <a:xfrm>
            <a:off x="899795" y="1196340"/>
            <a:ext cx="7602220" cy="460375"/>
          </a:xfrm>
          <a:prstGeom prst="rect">
            <a:avLst/>
          </a:prstGeom>
          <a:noFill/>
        </p:spPr>
        <p:txBody>
          <a:bodyPr wrap="square" rtlCol="0">
            <a:spAutoFit/>
          </a:bodyPr>
          <a:p>
            <a:r>
              <a:rPr lang="zh-CN" altLang="en-US" sz="2400">
                <a:solidFill>
                  <a:srgbClr val="C00000"/>
                </a:solidFill>
                <a:latin typeface="黑体" panose="02010609060101010101" pitchFamily="49" charset="-122"/>
                <a:ea typeface="黑体" panose="02010609060101010101" pitchFamily="49" charset="-122"/>
              </a:rPr>
              <a:t>对于最后一个路径段（最后一个路径点到终止点）</a:t>
            </a:r>
            <a:endParaRPr lang="zh-CN" altLang="en-US" sz="240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1320800" y="1737360"/>
            <a:ext cx="1523365" cy="398780"/>
          </a:xfrm>
          <a:prstGeom prst="rect">
            <a:avLst/>
          </a:prstGeom>
          <a:noFill/>
        </p:spPr>
        <p:txBody>
          <a:bodyPr wrap="square" rtlCol="0">
            <a:spAutoFit/>
          </a:bodyPr>
          <a:p>
            <a:r>
              <a:rPr lang="zh-CN" altLang="en-US" sz="2000">
                <a:latin typeface="黑体" panose="02010609060101010101" pitchFamily="49" charset="-122"/>
                <a:ea typeface="黑体" panose="02010609060101010101" pitchFamily="49" charset="-122"/>
              </a:rPr>
              <a:t>同理可得：</a:t>
            </a:r>
            <a:endParaRPr lang="zh-CN" altLang="en-US" sz="200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3060065" y="2132965"/>
            <a:ext cx="1835150" cy="806450"/>
          </a:xfrm>
          <a:prstGeom prst="rect">
            <a:avLst/>
          </a:prstGeom>
        </p:spPr>
      </p:pic>
      <p:sp>
        <p:nvSpPr>
          <p:cNvPr id="7" name="文本框 6"/>
          <p:cNvSpPr txBox="1"/>
          <p:nvPr/>
        </p:nvSpPr>
        <p:spPr>
          <a:xfrm>
            <a:off x="1320800" y="3068955"/>
            <a:ext cx="3049270" cy="398780"/>
          </a:xfrm>
          <a:prstGeom prst="rect">
            <a:avLst/>
          </a:prstGeom>
          <a:noFill/>
        </p:spPr>
        <p:txBody>
          <a:bodyPr wrap="square" rtlCol="0">
            <a:spAutoFit/>
          </a:bodyPr>
          <a:p>
            <a:r>
              <a:rPr lang="zh-CN" altLang="en-US" sz="2000">
                <a:latin typeface="黑体" panose="02010609060101010101" pitchFamily="49" charset="-122"/>
                <a:ea typeface="黑体" panose="02010609060101010101" pitchFamily="49" charset="-122"/>
              </a:rPr>
              <a:t>据此可得：</a:t>
            </a:r>
            <a:endParaRPr lang="zh-CN" altLang="en-US" sz="200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a:srcRect b="55819"/>
          <a:stretch>
            <a:fillRect/>
          </a:stretch>
        </p:blipFill>
        <p:spPr>
          <a:xfrm>
            <a:off x="2700020" y="3572510"/>
            <a:ext cx="3689350" cy="1113790"/>
          </a:xfrm>
          <a:prstGeom prst="rect">
            <a:avLst/>
          </a:prstGeom>
        </p:spPr>
      </p:pic>
      <p:pic>
        <p:nvPicPr>
          <p:cNvPr id="9" name="图片 8"/>
          <p:cNvPicPr>
            <a:picLocks noChangeAspect="1"/>
          </p:cNvPicPr>
          <p:nvPr/>
        </p:nvPicPr>
        <p:blipFill>
          <a:blip r:embed="rId2"/>
          <a:srcRect t="42620"/>
          <a:stretch>
            <a:fillRect/>
          </a:stretch>
        </p:blipFill>
        <p:spPr>
          <a:xfrm>
            <a:off x="3060065" y="4725035"/>
            <a:ext cx="3689350" cy="1446530"/>
          </a:xfrm>
          <a:prstGeom prst="rect">
            <a:avLst/>
          </a:prstGeom>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2000"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childTnLst>
                          </p:cTn>
                        </p:par>
                        <p:par>
                          <p:cTn id="16" fill="hold">
                            <p:stCondLst>
                              <p:cond delay="0"/>
                            </p:stCondLst>
                            <p:childTnLst>
                              <p:par>
                                <p:cTn id="17" presetID="22" presetClass="entr" presetSubtype="1" fill="hold" nodeType="afterEffect">
                                  <p:stCondLst>
                                    <p:cond delay="0"/>
                                  </p:stCondLst>
                                  <p:childTnLst>
                                    <p:set>
                                      <p:cBhvr>
                                        <p:cTn id="18" dur="1000" fill="hold">
                                          <p:stCondLst>
                                            <p:cond delay="0"/>
                                          </p:stCondLst>
                                        </p:cTn>
                                        <p:tgtEl>
                                          <p:spTgt spid="9"/>
                                        </p:tgtEl>
                                        <p:attrNameLst>
                                          <p:attrName>style.visibility</p:attrName>
                                        </p:attrNameLst>
                                      </p:cBhvr>
                                      <p:to>
                                        <p:strVal val="visible"/>
                                      </p:to>
                                    </p:set>
                                    <p:animEffect transition="in" filter="wipe(up)">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2"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有穿越点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sp>
        <p:nvSpPr>
          <p:cNvPr id="3" name="文本框 2"/>
          <p:cNvSpPr txBox="1"/>
          <p:nvPr/>
        </p:nvSpPr>
        <p:spPr>
          <a:xfrm>
            <a:off x="539750" y="1124585"/>
            <a:ext cx="8339455" cy="1445260"/>
          </a:xfrm>
          <a:prstGeom prst="rect">
            <a:avLst/>
          </a:prstGeom>
          <a:noFill/>
        </p:spPr>
        <p:txBody>
          <a:bodyPr wrap="square" rtlCol="0" anchor="t">
            <a:spAutoFit/>
          </a:bodyPr>
          <a:p>
            <a:pPr algn="just"/>
            <a:r>
              <a:rPr lang="zh-CN" altLang="en-US" sz="2800" b="1">
                <a:solidFill>
                  <a:schemeClr val="accent2"/>
                </a:solidFill>
                <a:latin typeface="黑体" panose="02010609060101010101" pitchFamily="49" charset="-122"/>
                <a:ea typeface="黑体" panose="02010609060101010101" pitchFamily="49" charset="-122"/>
                <a:cs typeface="黑体" panose="02010609060101010101" pitchFamily="49" charset="-122"/>
              </a:rPr>
              <a:t>例</a:t>
            </a:r>
            <a:r>
              <a:rPr lang="en-US" altLang="zh-CN" sz="2000">
                <a:latin typeface="黑体" panose="02010609060101010101" pitchFamily="49" charset="-122"/>
                <a:ea typeface="黑体" panose="02010609060101010101" pitchFamily="49" charset="-122"/>
                <a:cs typeface="黑体" panose="02010609060101010101" pitchFamily="49" charset="-122"/>
              </a:rPr>
              <a:t>  </a:t>
            </a:r>
            <a:r>
              <a:rPr lang="zh-CN" altLang="en-US" sz="2000">
                <a:latin typeface="黑体" panose="02010609060101010101" pitchFamily="49" charset="-122"/>
                <a:ea typeface="黑体" panose="02010609060101010101" pitchFamily="49" charset="-122"/>
                <a:cs typeface="黑体" panose="02010609060101010101" pitchFamily="49" charset="-122"/>
              </a:rPr>
              <a:t>定义某个关节的轨迹，用“deg”为单位表示各路径点：10, 35, 25, 10。三个路径段的时间间隔分别为2s、1s和3s。所有拟合点处的默认加速度的绝对值为50deg/s</a:t>
            </a:r>
            <a:r>
              <a:rPr lang="zh-CN" altLang="en-US" sz="2000" baseline="30000">
                <a:solidFill>
                  <a:schemeClr val="tx1"/>
                </a:solidFill>
                <a:uFillTx/>
                <a:latin typeface="黑体" panose="02010609060101010101" pitchFamily="49" charset="-122"/>
                <a:ea typeface="黑体" panose="02010609060101010101" pitchFamily="49" charset="-122"/>
                <a:cs typeface="黑体" panose="02010609060101010101" pitchFamily="49" charset="-122"/>
              </a:rPr>
              <a:t>2</a:t>
            </a:r>
            <a:r>
              <a:rPr lang="zh-CN" altLang="en-US" sz="2000">
                <a:latin typeface="黑体" panose="02010609060101010101" pitchFamily="49" charset="-122"/>
                <a:ea typeface="黑体" panose="02010609060101010101" pitchFamily="49" charset="-122"/>
                <a:cs typeface="黑体" panose="02010609060101010101" pitchFamily="49" charset="-122"/>
              </a:rPr>
              <a:t>。计算各路径段的速度、拟合区段的持续时间和直线区段的持续时间。</a:t>
            </a: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1"/>
          <a:stretch>
            <a:fillRect/>
          </a:stretch>
        </p:blipFill>
        <p:spPr>
          <a:xfrm>
            <a:off x="1548130" y="2708910"/>
            <a:ext cx="4756150" cy="857250"/>
          </a:xfrm>
          <a:prstGeom prst="rect">
            <a:avLst/>
          </a:prstGeom>
        </p:spPr>
      </p:pic>
      <p:sp>
        <p:nvSpPr>
          <p:cNvPr id="6" name="文本框 5"/>
          <p:cNvSpPr txBox="1"/>
          <p:nvPr/>
        </p:nvSpPr>
        <p:spPr>
          <a:xfrm>
            <a:off x="539750" y="2564130"/>
            <a:ext cx="1040765" cy="521970"/>
          </a:xfrm>
          <a:prstGeom prst="rect">
            <a:avLst/>
          </a:prstGeom>
          <a:noFill/>
        </p:spPr>
        <p:txBody>
          <a:bodyPr wrap="square" rtlCol="0">
            <a:spAutoFit/>
          </a:bodyPr>
          <a:p>
            <a:r>
              <a:rPr lang="zh-CN" altLang="en-US" sz="2800" b="1">
                <a:solidFill>
                  <a:schemeClr val="accent2"/>
                </a:solidFill>
                <a:latin typeface="黑体" panose="02010609060101010101" pitchFamily="49" charset="-122"/>
                <a:ea typeface="黑体" panose="02010609060101010101" pitchFamily="49" charset="-122"/>
              </a:rPr>
              <a:t>解：</a:t>
            </a:r>
            <a:endParaRPr lang="zh-CN" altLang="en-US" sz="2800" b="1">
              <a:solidFill>
                <a:schemeClr val="accent2"/>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2"/>
          <a:stretch>
            <a:fillRect/>
          </a:stretch>
        </p:blipFill>
        <p:spPr>
          <a:xfrm>
            <a:off x="1548130" y="3644900"/>
            <a:ext cx="6000750" cy="2470150"/>
          </a:xfrm>
          <a:prstGeom prst="rect">
            <a:avLst/>
          </a:prstGeom>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2"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有穿越点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1835785" y="1268730"/>
            <a:ext cx="5813425" cy="4770755"/>
          </a:xfrm>
          <a:prstGeom prst="rect">
            <a:avLst/>
          </a:prstGeom>
        </p:spPr>
      </p:pic>
    </p:spTree>
  </p:cSld>
  <p:clrMapOvr>
    <a:masterClrMapping/>
  </p:clrMapOvr>
  <p:transition spd="slow">
    <p:split orient="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2"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有穿越点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1475740" y="1340485"/>
            <a:ext cx="5695950" cy="5213350"/>
          </a:xfrm>
          <a:prstGeom prst="rect">
            <a:avLst/>
          </a:prstGeom>
        </p:spPr>
      </p:pic>
    </p:spTree>
  </p:cSld>
  <p:clrMapOvr>
    <a:masterClrMapping/>
  </p:clrMapOvr>
  <p:transition spd="slow">
    <p:split orient="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1422400" y="356870"/>
            <a:ext cx="5381848" cy="521970"/>
          </a:xfrm>
          <a:prstGeom prst="rect">
            <a:avLst/>
          </a:prstGeom>
          <a:scene3d>
            <a:camera prst="orthographicFront"/>
            <a:lightRig rig="threePt" dir="t"/>
          </a:scene3d>
          <a:sp3d>
            <a:bevelT prst="angle"/>
          </a:sp3d>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
                <a:srgbClr val="00B050"/>
              </a:buClr>
              <a:buSzTx/>
              <a:buFontTx/>
              <a:buNone/>
              <a:defRPr/>
            </a:pPr>
            <a:r>
              <a:rPr kumimoji="0" lang="en-US" altLang="zh-CN" sz="2800" b="0" i="0" u="none" strike="noStrike" kern="1200" cap="none" spc="0" normalizeH="0" baseline="0" noProof="0" dirty="0">
                <a:ln>
                  <a:noFill/>
                </a:ln>
                <a:solidFill>
                  <a:schemeClr val="dk1"/>
                </a:solidFill>
                <a:effectLst/>
                <a:uLnTx/>
                <a:uFillTx/>
                <a:latin typeface="Times New Roman" panose="02020603050405020304" pitchFamily="18" charset="0"/>
                <a:ea typeface="黑体" panose="02010609060101010101" pitchFamily="49" charset="-122"/>
                <a:cs typeface="Times New Roman" panose="02020603050405020304" pitchFamily="18" charset="0"/>
              </a:rPr>
              <a:t>7.2.4 </a:t>
            </a:r>
            <a:r>
              <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sym typeface="+mn-ea"/>
              </a:rPr>
              <a:t>用抛物线过渡的线性插值</a:t>
            </a:r>
            <a:endParaRPr kumimoji="0" lang="zh-CN" altLang="en-US" sz="28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mn-cs"/>
            </a:endParaRPr>
          </a:p>
        </p:txBody>
      </p:sp>
      <p:sp>
        <p:nvSpPr>
          <p:cNvPr id="2" name="文本占位符 12289"/>
          <p:cNvSpPr>
            <a:spLocks noGrp="1"/>
          </p:cNvSpPr>
          <p:nvPr/>
        </p:nvSpPr>
        <p:spPr>
          <a:xfrm>
            <a:off x="6876415" y="476250"/>
            <a:ext cx="2073275" cy="440055"/>
          </a:xfrm>
          <a:prstGeom prst="rect">
            <a:avLst/>
          </a:prstGeom>
          <a:noFill/>
          <a:ln w="9525">
            <a:noFill/>
          </a:ln>
        </p:spPr>
        <p:txBody>
          <a:bodyPr vert="horz" wrap="square" lIns="91436" tIns="45718" rIns="91436" bIns="45718" numCol="1" anchor="t" anchorCtr="0" compatLnSpc="1"/>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470150" indent="-229235" algn="l" defTabSz="914400" rtl="0" eaLnBrk="1" fontAlgn="base" hangingPunct="1">
              <a:spcBef>
                <a:spcPct val="20000"/>
              </a:spcBef>
              <a:spcAft>
                <a:spcPct val="0"/>
              </a:spcAft>
              <a:buChar char="»"/>
              <a:defRPr sz="1800">
                <a:solidFill>
                  <a:schemeClr val="tx1"/>
                </a:solidFill>
                <a:latin typeface="+mn-lt"/>
              </a:defRPr>
            </a:lvl6pPr>
            <a:lvl7pPr marL="2882265" indent="-229235" algn="l" defTabSz="914400" rtl="0" eaLnBrk="1" fontAlgn="base" hangingPunct="1">
              <a:spcBef>
                <a:spcPct val="20000"/>
              </a:spcBef>
              <a:spcAft>
                <a:spcPct val="0"/>
              </a:spcAft>
              <a:buChar char="»"/>
              <a:defRPr sz="1800">
                <a:solidFill>
                  <a:schemeClr val="tx1"/>
                </a:solidFill>
                <a:latin typeface="+mn-lt"/>
              </a:defRPr>
            </a:lvl7pPr>
            <a:lvl8pPr marL="3295015" indent="-229235" algn="l" defTabSz="914400" rtl="0" eaLnBrk="1" fontAlgn="base" hangingPunct="1">
              <a:spcBef>
                <a:spcPct val="20000"/>
              </a:spcBef>
              <a:spcAft>
                <a:spcPct val="0"/>
              </a:spcAft>
              <a:buChar char="»"/>
              <a:defRPr sz="1800">
                <a:solidFill>
                  <a:schemeClr val="tx1"/>
                </a:solidFill>
                <a:latin typeface="+mn-lt"/>
              </a:defRPr>
            </a:lvl8pPr>
            <a:lvl9pPr marL="3707130" indent="-229235" algn="l" defTabSz="914400" rtl="0" eaLnBrk="1" fontAlgn="base" hangingPunct="1">
              <a:spcBef>
                <a:spcPct val="20000"/>
              </a:spcBef>
              <a:spcAft>
                <a:spcPct val="0"/>
              </a:spcAft>
              <a:buChar char="»"/>
              <a:defRPr sz="1800">
                <a:solidFill>
                  <a:schemeClr val="tx1"/>
                </a:solidFill>
                <a:latin typeface="+mn-lt"/>
              </a:defRPr>
            </a:lvl9pPr>
          </a:lstStyle>
          <a:p>
            <a:pPr marL="0" marR="0" lvl="0" indent="0" algn="r" defTabSz="914400" rtl="0" eaLnBrk="0" fontAlgn="base" latinLnBrk="0" hangingPunct="0">
              <a:lnSpc>
                <a:spcPct val="100000"/>
              </a:lnSpc>
              <a:spcBef>
                <a:spcPct val="20000"/>
              </a:spcBef>
              <a:spcAft>
                <a:spcPct val="0"/>
              </a:spcAft>
              <a:buClrTx/>
              <a:buSzTx/>
              <a:buFontTx/>
              <a:buNone/>
              <a:defRPr/>
            </a:pPr>
            <a:r>
              <a:rPr kumimoji="0" lang="zh-CN" sz="2900" b="0" i="0" u="none" strike="noStrike" kern="0" cap="none" spc="0" normalizeH="0" baseline="0" noProof="1">
                <a:ln>
                  <a:noFill/>
                </a:ln>
                <a:solidFill>
                  <a:srgbClr val="3333CC"/>
                </a:solidFill>
                <a:effectLst/>
                <a:uLnTx/>
                <a:uFillTx/>
                <a:latin typeface="楷体_GB2312" panose="02010609030101010101" pitchFamily="49" charset="-122"/>
                <a:ea typeface="楷体" panose="02010609060101010101" pitchFamily="49" charset="-122"/>
                <a:cs typeface="+mn-cs"/>
              </a:rPr>
              <a:t>有穿越点</a:t>
            </a:r>
            <a:endParaRPr kumimoji="0" lang="zh-CN" sz="2900" b="1" i="0" u="none" strike="noStrike" kern="0" cap="none" spc="0" normalizeH="0" baseline="0" noProof="1">
              <a:ln>
                <a:noFill/>
              </a:ln>
              <a:solidFill>
                <a:schemeClr val="tx2"/>
              </a:solidFill>
              <a:effectLst/>
              <a:uLnTx/>
              <a:uFillTx/>
              <a:latin typeface="楷体_GB2312" panose="02010609030101010101" pitchFamily="49" charset="-122"/>
              <a:ea typeface="楷体" panose="02010609060101010101" pitchFamily="49" charset="-122"/>
              <a:cs typeface="+mn-cs"/>
            </a:endParaRPr>
          </a:p>
        </p:txBody>
      </p:sp>
      <p:pic>
        <p:nvPicPr>
          <p:cNvPr id="6" name="图片 5"/>
          <p:cNvPicPr>
            <a:picLocks noChangeAspect="1"/>
          </p:cNvPicPr>
          <p:nvPr>
            <p:custDataLst>
              <p:tags r:id="rId1"/>
            </p:custDataLst>
          </p:nvPr>
        </p:nvPicPr>
        <p:blipFill>
          <a:blip r:embed="rId2"/>
          <a:srcRect b="14851"/>
          <a:stretch>
            <a:fillRect/>
          </a:stretch>
        </p:blipFill>
        <p:spPr>
          <a:xfrm>
            <a:off x="1188085" y="1556385"/>
            <a:ext cx="7060565" cy="4571365"/>
          </a:xfrm>
          <a:prstGeom prst="rect">
            <a:avLst/>
          </a:prstGeom>
        </p:spPr>
      </p:pic>
      <p:pic>
        <p:nvPicPr>
          <p:cNvPr id="3" name="图片 2"/>
          <p:cNvPicPr>
            <a:picLocks noChangeAspect="1"/>
          </p:cNvPicPr>
          <p:nvPr/>
        </p:nvPicPr>
        <p:blipFill>
          <a:blip r:embed="rId3"/>
          <a:stretch>
            <a:fillRect/>
          </a:stretch>
        </p:blipFill>
        <p:spPr>
          <a:xfrm>
            <a:off x="1043940" y="1125855"/>
            <a:ext cx="7099300" cy="5544185"/>
          </a:xfrm>
          <a:prstGeom prst="rect">
            <a:avLst/>
          </a:prstGeom>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任意多边形 9229"/>
          <p:cNvSpPr/>
          <p:nvPr/>
        </p:nvSpPr>
        <p:spPr>
          <a:xfrm rot="6402108" flipH="1">
            <a:off x="-674687" y="1563688"/>
            <a:ext cx="3827462" cy="3729037"/>
          </a:xfrm>
          <a:custGeom>
            <a:avLst/>
            <a:gdLst/>
            <a:ahLst/>
            <a:cxnLst>
              <a:cxn ang="0">
                <a:pos x="2147483646" y="2147483646"/>
              </a:cxn>
              <a:cxn ang="0">
                <a:pos x="2147483646" y="2147483646"/>
              </a:cxn>
              <a:cxn ang="0">
                <a:pos x="2147483646" y="2147483646"/>
              </a:cxn>
              <a:cxn ang="0">
                <a:pos x="2147483646" y="2147483646"/>
              </a:cxn>
              <a:cxn ang="0">
                <a:pos x="2147483646" y="0"/>
              </a:cxn>
              <a:cxn ang="0">
                <a:pos x="0" y="2147483646"/>
              </a:cxn>
            </a:cxnLst>
            <a:rect l="0" t="0" r="0" b="0"/>
            <a:pathLst>
              <a:path w="21600" h="21600">
                <a:moveTo>
                  <a:pt x="10744" y="10800"/>
                </a:moveTo>
                <a:cubicBezTo>
                  <a:pt x="10744" y="10769"/>
                  <a:pt x="10769" y="10744"/>
                  <a:pt x="10800" y="10744"/>
                </a:cubicBezTo>
                <a:cubicBezTo>
                  <a:pt x="10831" y="10744"/>
                  <a:pt x="10856" y="10769"/>
                  <a:pt x="10856" y="10800"/>
                </a:cubicBezTo>
                <a:lnTo>
                  <a:pt x="21600" y="10800"/>
                </a:lnTo>
                <a:cubicBezTo>
                  <a:pt x="21600" y="4835"/>
                  <a:pt x="16765" y="0"/>
                  <a:pt x="10800" y="0"/>
                </a:cubicBezTo>
                <a:cubicBezTo>
                  <a:pt x="4835" y="0"/>
                  <a:pt x="0" y="4835"/>
                  <a:pt x="0" y="10800"/>
                </a:cubicBezTo>
                <a:lnTo>
                  <a:pt x="10744" y="10800"/>
                </a:lnTo>
                <a:close/>
              </a:path>
            </a:pathLst>
          </a:custGeom>
          <a:gradFill rotWithShape="1">
            <a:gsLst>
              <a:gs pos="0">
                <a:schemeClr val="hlink">
                  <a:alpha val="56000"/>
                </a:schemeClr>
              </a:gs>
              <a:gs pos="100000">
                <a:srgbClr val="FFFFFF">
                  <a:alpha val="48000"/>
                </a:srgbClr>
              </a:gs>
            </a:gsLst>
            <a:lin ang="5400000" scaled="1"/>
            <a:tileRect/>
          </a:gradFill>
          <a:ln w="0">
            <a:noFill/>
          </a:ln>
        </p:spPr>
        <p:txBody>
          <a:bodyPr/>
          <a:lstStyle/>
          <a:p>
            <a:endParaRPr lang="zh-CN" altLang="en-US"/>
          </a:p>
        </p:txBody>
      </p:sp>
      <p:sp>
        <p:nvSpPr>
          <p:cNvPr id="9220" name="矩形 9219"/>
          <p:cNvSpPr/>
          <p:nvPr/>
        </p:nvSpPr>
        <p:spPr>
          <a:xfrm>
            <a:off x="1071563" y="1058863"/>
            <a:ext cx="1081087" cy="5106987"/>
          </a:xfrm>
          <a:prstGeom prst="rect">
            <a:avLst/>
          </a:prstGeom>
          <a:noFill/>
          <a:ln w="9525">
            <a:noFill/>
          </a:ln>
        </p:spPr>
        <p:txBody>
          <a:bodyPr vert="eaVert"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3600" b="1" dirty="0">
                <a:solidFill>
                  <a:srgbClr val="0000FF"/>
                </a:solidFill>
                <a:latin typeface="方正粗宋简体" pitchFamily="65" charset="-122"/>
                <a:ea typeface="方正粗宋简体" pitchFamily="65" charset="-122"/>
              </a:rPr>
              <a:t>第七章 机器人轨迹规划</a:t>
            </a:r>
            <a:endParaRPr lang="zh-CN" altLang="en-US" sz="3600" b="1" dirty="0">
              <a:solidFill>
                <a:srgbClr val="0000FF"/>
              </a:solidFill>
              <a:latin typeface="方正粗宋简体" pitchFamily="65" charset="-122"/>
              <a:ea typeface="方正粗宋简体" pitchFamily="65" charset="-122"/>
            </a:endParaRPr>
          </a:p>
        </p:txBody>
      </p:sp>
      <p:sp>
        <p:nvSpPr>
          <p:cNvPr id="39939" name="任意多边形 9228"/>
          <p:cNvSpPr>
            <a:spLocks noChangeArrowheads="1"/>
          </p:cNvSpPr>
          <p:nvPr/>
        </p:nvSpPr>
        <p:spPr bwMode="auto">
          <a:xfrm rot="6405277">
            <a:off x="-933450" y="1243013"/>
            <a:ext cx="4745038" cy="4529138"/>
          </a:xfrm>
          <a:custGeom>
            <a:avLst/>
            <a:gdLst>
              <a:gd name="T0" fmla="*/ 323 w 21600"/>
              <a:gd name="T1" fmla="*/ 10641 h 21600"/>
              <a:gd name="T2" fmla="*/ 10800 w 21600"/>
              <a:gd name="T3" fmla="*/ 322 h 21600"/>
              <a:gd name="T4" fmla="*/ 21277 w 21600"/>
              <a:gd name="T5" fmla="*/ 10640 h 21600"/>
              <a:gd name="T6" fmla="*/ 21598 w 21600"/>
              <a:gd name="T7" fmla="*/ 10636 h 21600"/>
              <a:gd name="T8" fmla="*/ 10798 w 21600"/>
              <a:gd name="T9" fmla="*/ -164 h 21600"/>
              <a:gd name="T10" fmla="*/ -1 w 21600"/>
              <a:gd name="T11" fmla="*/ 10472 h 21600"/>
            </a:gdLst>
            <a:ahLst/>
            <a:cxnLst>
              <a:cxn ang="0">
                <a:pos x="T0" y="T1"/>
              </a:cxn>
              <a:cxn ang="0">
                <a:pos x="T2" y="T3"/>
              </a:cxn>
              <a:cxn ang="0">
                <a:pos x="T4" y="T5"/>
              </a:cxn>
              <a:cxn ang="0">
                <a:pos x="T6" y="T7"/>
              </a:cxn>
              <a:cxn ang="0">
                <a:pos x="T8" y="T9"/>
              </a:cxn>
              <a:cxn ang="0">
                <a:pos x="T10" y="T11"/>
              </a:cxn>
            </a:cxnLst>
            <a:rect l="0" t="0" r="r" b="b"/>
            <a:pathLst>
              <a:path w="21600" h="21600">
                <a:moveTo>
                  <a:pt x="323" y="10641"/>
                </a:moveTo>
                <a:cubicBezTo>
                  <a:pt x="409" y="4927"/>
                  <a:pt x="5067" y="322"/>
                  <a:pt x="10800" y="322"/>
                </a:cubicBezTo>
                <a:cubicBezTo>
                  <a:pt x="16534" y="322"/>
                  <a:pt x="21192" y="4927"/>
                  <a:pt x="21277" y="10640"/>
                </a:cubicBezTo>
                <a:lnTo>
                  <a:pt x="21598" y="10636"/>
                </a:lnTo>
                <a:cubicBezTo>
                  <a:pt x="21509" y="4583"/>
                  <a:pt x="16708" y="-164"/>
                  <a:pt x="10798" y="-164"/>
                </a:cubicBezTo>
                <a:cubicBezTo>
                  <a:pt x="4888" y="-164"/>
                  <a:pt x="87" y="4583"/>
                  <a:pt x="-1" y="10472"/>
                </a:cubicBezTo>
                <a:close/>
              </a:path>
            </a:pathLst>
          </a:custGeom>
          <a:gradFill rotWithShape="1">
            <a:gsLst>
              <a:gs pos="0">
                <a:srgbClr val="C5C5C5"/>
              </a:gs>
              <a:gs pos="50000">
                <a:schemeClr val="bg2"/>
              </a:gs>
              <a:gs pos="100000">
                <a:srgbClr val="C5C5C5"/>
              </a:gs>
            </a:gsLst>
            <a:lin ang="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33" name="圆角矩形 9232"/>
          <p:cNvSpPr/>
          <p:nvPr/>
        </p:nvSpPr>
        <p:spPr>
          <a:xfrm>
            <a:off x="3851275" y="3716338"/>
            <a:ext cx="4537075" cy="649287"/>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en-US" altLang="zh-CN" sz="2800" b="1" dirty="0">
                <a:solidFill>
                  <a:srgbClr val="000000"/>
                </a:solidFill>
                <a:ea typeface="楷体_GB2312" panose="02010609030101010101" pitchFamily="49" charset="-122"/>
              </a:rPr>
              <a:t>7.3 </a:t>
            </a:r>
            <a:r>
              <a:rPr lang="zh-CN" altLang="en-US" sz="2800" b="1" dirty="0">
                <a:solidFill>
                  <a:schemeClr val="tx2"/>
                </a:solidFill>
                <a:latin typeface="楷体_GB2312" panose="02010609030101010101" pitchFamily="49" charset="-122"/>
                <a:ea typeface="楷体_GB2312" panose="02010609030101010101" pitchFamily="49" charset="-122"/>
              </a:rPr>
              <a:t>笛卡尔空间轨迹规划法</a:t>
            </a:r>
            <a:endParaRPr lang="zh-CN" altLang="en-US" sz="2800" b="1" dirty="0">
              <a:solidFill>
                <a:schemeClr val="tx2"/>
              </a:solidFill>
              <a:latin typeface="楷体_GB2312" panose="02010609030101010101" pitchFamily="49" charset="-122"/>
              <a:ea typeface="楷体_GB2312" panose="02010609030101010101" pitchFamily="49" charset="-122"/>
            </a:endParaRPr>
          </a:p>
        </p:txBody>
      </p:sp>
      <p:grpSp>
        <p:nvGrpSpPr>
          <p:cNvPr id="60422" name="组合 9263"/>
          <p:cNvGrpSpPr/>
          <p:nvPr/>
        </p:nvGrpSpPr>
        <p:grpSpPr>
          <a:xfrm>
            <a:off x="3419475" y="3860800"/>
            <a:ext cx="338138" cy="361950"/>
            <a:chOff x="2078" y="1680"/>
            <a:chExt cx="1615" cy="1615"/>
          </a:xfrm>
        </p:grpSpPr>
        <p:sp>
          <p:nvSpPr>
            <p:cNvPr id="60424" name="椭圆 9264"/>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60425" name="椭圆 9265"/>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60" name="椭圆 9266"/>
            <p:cNvSpPr>
              <a:spLocks noChangeArrowheads="1"/>
            </p:cNvSpPr>
            <p:nvPr/>
          </p:nvSpPr>
          <p:spPr bwMode="auto">
            <a:xfrm>
              <a:off x="2252" y="1857"/>
              <a:ext cx="1266" cy="1261"/>
            </a:xfrm>
            <a:prstGeom prst="ellipse">
              <a:avLst/>
            </a:prstGeom>
            <a:gradFill rotWithShape="1">
              <a:gsLst>
                <a:gs pos="0">
                  <a:srgbClr val="FFFFFF"/>
                </a:gs>
                <a:gs pos="50000">
                  <a:schemeClr val="hlink"/>
                </a:gs>
                <a:gs pos="100000">
                  <a:srgbClr val="FFFFFF"/>
                </a:gs>
              </a:gsLst>
              <a:lin ang="27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27" name="椭圆 9267"/>
            <p:cNvSpPr/>
            <p:nvPr/>
          </p:nvSpPr>
          <p:spPr>
            <a:xfrm>
              <a:off x="2254" y="1856"/>
              <a:ext cx="1262" cy="1264"/>
            </a:xfrm>
            <a:prstGeom prst="ellipse">
              <a:avLst/>
            </a:prstGeom>
            <a:gradFill rotWithShape="1">
              <a:gsLst>
                <a:gs pos="0">
                  <a:srgbClr val="000000"/>
                </a:gs>
                <a:gs pos="100000">
                  <a:srgbClr val="E35E23"/>
                </a:gs>
              </a:gsLst>
              <a:lin ang="27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sp>
          <p:nvSpPr>
            <p:cNvPr id="39962" name="椭圆 9268"/>
            <p:cNvSpPr>
              <a:spLocks noChangeArrowheads="1"/>
            </p:cNvSpPr>
            <p:nvPr/>
          </p:nvSpPr>
          <p:spPr bwMode="auto">
            <a:xfrm>
              <a:off x="2336" y="1942"/>
              <a:ext cx="1099" cy="1098"/>
            </a:xfrm>
            <a:prstGeom prst="ellipse">
              <a:avLst/>
            </a:prstGeom>
            <a:gradFill rotWithShape="1">
              <a:gsLst>
                <a:gs pos="0">
                  <a:srgbClr val="005353"/>
                </a:gs>
                <a:gs pos="50000">
                  <a:schemeClr val="hlink"/>
                </a:gs>
                <a:gs pos="100000">
                  <a:srgbClr val="005353"/>
                </a:gs>
              </a:gsLst>
              <a:lin ang="18900000" scaled="1"/>
            </a:gradFill>
            <a:ln>
              <a:noFill/>
            </a:ln>
          </p:spPr>
          <p:txBody>
            <a:bodyPr/>
            <a:lstStyle>
              <a:lvl1pPr>
                <a:defRPr sz="1200">
                  <a:solidFill>
                    <a:schemeClr val="tx1"/>
                  </a:solidFill>
                  <a:latin typeface="Arial" panose="020B0604020202020204" pitchFamily="34" charset="0"/>
                  <a:ea typeface="宋体" panose="02010600030101010101" pitchFamily="2" charset="-122"/>
                </a:defRPr>
              </a:lvl1pPr>
              <a:lvl2pPr>
                <a:defRPr sz="1200">
                  <a:solidFill>
                    <a:schemeClr val="tx1"/>
                  </a:solidFill>
                  <a:latin typeface="Arial" panose="020B0604020202020204" pitchFamily="34" charset="0"/>
                  <a:ea typeface="宋体" panose="02010600030101010101" pitchFamily="2" charset="-122"/>
                </a:defRPr>
              </a:lvl2pPr>
              <a:lvl3pPr>
                <a:defRPr sz="1200">
                  <a:solidFill>
                    <a:schemeClr val="tx1"/>
                  </a:solidFill>
                  <a:latin typeface="Arial" panose="020B0604020202020204" pitchFamily="34" charset="0"/>
                  <a:ea typeface="宋体" panose="02010600030101010101" pitchFamily="2" charset="-122"/>
                </a:defRPr>
              </a:lvl3pPr>
              <a:lvl4pPr>
                <a:defRPr sz="1200">
                  <a:solidFill>
                    <a:schemeClr val="tx1"/>
                  </a:solidFill>
                  <a:latin typeface="Arial" panose="020B0604020202020204" pitchFamily="34" charset="0"/>
                  <a:ea typeface="宋体" panose="02010600030101010101" pitchFamily="2" charset="-122"/>
                </a:defRPr>
              </a:lvl4pPr>
              <a:lvl5pPr>
                <a:defRPr sz="12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12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29" name="椭圆 9269"/>
            <p:cNvSpPr/>
            <p:nvPr/>
          </p:nvSpPr>
          <p:spPr>
            <a:xfrm>
              <a:off x="2337" y="1939"/>
              <a:ext cx="1096" cy="1098"/>
            </a:xfrm>
            <a:prstGeom prst="ellipse">
              <a:avLst/>
            </a:prstGeom>
            <a:gradFill rotWithShape="1">
              <a:gsLst>
                <a:gs pos="0">
                  <a:srgbClr val="E35E23"/>
                </a:gs>
                <a:gs pos="100000">
                  <a:srgbClr val="6E2E11"/>
                </a:gs>
              </a:gsLst>
              <a:lin ang="2700000" scaled="1"/>
              <a:tileRect/>
            </a:gradFill>
            <a:ln w="38100">
              <a:noFill/>
            </a:ln>
          </p:spPr>
          <p:txBody>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endParaRPr lang="zh-CN" altLang="en-US" sz="1200" dirty="0">
                <a:ea typeface="宋体" panose="02010600030101010101" pitchFamily="2" charset="-122"/>
              </a:endParaRPr>
            </a:p>
          </p:txBody>
        </p:sp>
      </p:grpSp>
      <p:sp>
        <p:nvSpPr>
          <p:cNvPr id="9284" name="矩形 9283"/>
          <p:cNvSpPr/>
          <p:nvPr/>
        </p:nvSpPr>
        <p:spPr>
          <a:xfrm>
            <a:off x="2771775" y="188913"/>
            <a:ext cx="5329238" cy="792162"/>
          </a:xfrm>
          <a:prstGeom prst="rect">
            <a:avLst/>
          </a:prstGeom>
          <a:noFill/>
          <a:ln w="9525">
            <a:noFill/>
          </a:ln>
        </p:spPr>
        <p:txBody>
          <a:bodyPr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3600" b="1" dirty="0">
                <a:solidFill>
                  <a:srgbClr val="0000FF"/>
                </a:solidFill>
                <a:ea typeface="宋体" panose="02010600030101010101" pitchFamily="2" charset="-122"/>
              </a:rPr>
              <a:t>第七章    机器人轨迹规划</a:t>
            </a:r>
            <a:endParaRPr lang="zh-CN" altLang="en-US" sz="3600" b="1" dirty="0">
              <a:solidFill>
                <a:srgbClr val="0000FF"/>
              </a:solidFill>
              <a:ea typeface="宋体" panose="02010600030101010101"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284"/>
                                        </p:tgtEl>
                                        <p:attrNameLst>
                                          <p:attrName>style.visibility</p:attrName>
                                        </p:attrNameLst>
                                      </p:cBhvr>
                                      <p:to>
                                        <p:strVal val="visible"/>
                                      </p:to>
                                    </p:set>
                                    <p:animEffect transition="in" filter="wipe(left)">
                                      <p:cBhvr>
                                        <p:cTn id="7" dur="500"/>
                                        <p:tgtEl>
                                          <p:spTgt spid="928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wipe(up)">
                                      <p:cBhvr>
                                        <p:cTn id="10" dur="500"/>
                                        <p:tgtEl>
                                          <p:spTgt spid="9220"/>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9233"/>
                                        </p:tgtEl>
                                        <p:attrNameLst>
                                          <p:attrName>style.visibility</p:attrName>
                                        </p:attrNameLst>
                                      </p:cBhvr>
                                      <p:to>
                                        <p:strVal val="visible"/>
                                      </p:to>
                                    </p:set>
                                    <p:anim calcmode="lin" valueType="num">
                                      <p:cBhvr>
                                        <p:cTn id="14" dur="500" fill="hold"/>
                                        <p:tgtEl>
                                          <p:spTgt spid="9233"/>
                                        </p:tgtEl>
                                        <p:attrNameLst>
                                          <p:attrName>ppt_x</p:attrName>
                                        </p:attrNameLst>
                                      </p:cBhvr>
                                      <p:tavLst>
                                        <p:tav tm="0">
                                          <p:val>
                                            <p:strVal val="1+#ppt_w/2"/>
                                          </p:val>
                                        </p:tav>
                                        <p:tav tm="100000">
                                          <p:val>
                                            <p:strVal val="#ppt_x"/>
                                          </p:val>
                                        </p:tav>
                                      </p:tavLst>
                                    </p:anim>
                                    <p:anim calcmode="lin" valueType="num">
                                      <p:cBhvr>
                                        <p:cTn id="15" dur="500" fill="hold"/>
                                        <p:tgtEl>
                                          <p:spTgt spid="92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9233" grpId="0" bldLvl="0" animBg="1"/>
      <p:bldP spid="928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23553"/>
          <p:cNvSpPr/>
          <p:nvPr/>
        </p:nvSpPr>
        <p:spPr>
          <a:xfrm>
            <a:off x="684213" y="1412875"/>
            <a:ext cx="7959725" cy="5356225"/>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nSpc>
                <a:spcPct val="120000"/>
              </a:lnSpc>
              <a:spcBef>
                <a:spcPct val="0"/>
              </a:spcBef>
              <a:buNone/>
            </a:pPr>
            <a:r>
              <a:rPr lang="zh-CN" altLang="en-US" sz="2000" dirty="0">
                <a:latin typeface="黑体" panose="02010609060101010101" pitchFamily="49" charset="-122"/>
                <a:ea typeface="黑体" panose="02010609060101010101" pitchFamily="49" charset="-122"/>
              </a:rPr>
              <a:t>  </a:t>
            </a:r>
            <a:r>
              <a:rPr lang="zh-CN" altLang="en-US" sz="2400" dirty="0">
                <a:latin typeface="华文楷体" panose="02010600040101010101" pitchFamily="2" charset="-122"/>
                <a:ea typeface="华文楷体" panose="02010600040101010101" pitchFamily="2" charset="-122"/>
              </a:rPr>
              <a:t>在</a:t>
            </a:r>
            <a:r>
              <a:rPr lang="zh-CN" altLang="en-US" sz="2400" dirty="0">
                <a:solidFill>
                  <a:srgbClr val="FF0000"/>
                </a:solidFill>
                <a:latin typeface="华文楷体" panose="02010600040101010101" pitchFamily="2" charset="-122"/>
                <a:ea typeface="华文楷体" panose="02010600040101010101" pitchFamily="2" charset="-122"/>
              </a:rPr>
              <a:t>关节空间内的规划</a:t>
            </a:r>
            <a:r>
              <a:rPr lang="zh-CN" altLang="en-US" sz="2400" dirty="0">
                <a:latin typeface="华文楷体" panose="02010600040101010101" pitchFamily="2" charset="-122"/>
                <a:ea typeface="华文楷体" panose="02010600040101010101" pitchFamily="2" charset="-122"/>
              </a:rPr>
              <a:t>，可以保证运动轨迹经过给定的路径点。但是在</a:t>
            </a:r>
            <a:r>
              <a:rPr lang="zh-CN" altLang="en-US" sz="2400" dirty="0">
                <a:solidFill>
                  <a:srgbClr val="FF0000"/>
                </a:solidFill>
                <a:latin typeface="华文楷体" panose="02010600040101010101" pitchFamily="2" charset="-122"/>
                <a:ea typeface="华文楷体" panose="02010600040101010101" pitchFamily="2" charset="-122"/>
              </a:rPr>
              <a:t>直角坐标空间</a:t>
            </a:r>
            <a:r>
              <a:rPr lang="zh-CN" altLang="en-US" sz="2400" dirty="0">
                <a:latin typeface="华文楷体" panose="02010600040101010101" pitchFamily="2" charset="-122"/>
                <a:ea typeface="华文楷体" panose="02010600040101010101" pitchFamily="2" charset="-122"/>
              </a:rPr>
              <a:t>，路径点之间的轨迹形状往往是十分复杂的，它取决于机械手的运动学机构特性。</a:t>
            </a:r>
            <a:endParaRPr lang="zh-CN" altLang="en-US" sz="2400" dirty="0">
              <a:latin typeface="华文楷体" panose="02010600040101010101" pitchFamily="2" charset="-122"/>
              <a:ea typeface="华文楷体" panose="02010600040101010101" pitchFamily="2" charset="-122"/>
            </a:endParaRPr>
          </a:p>
          <a:p>
            <a:pPr marL="0" lvl="0" indent="0">
              <a:lnSpc>
                <a:spcPct val="120000"/>
              </a:lnSpc>
              <a:spcBef>
                <a:spcPct val="0"/>
              </a:spcBef>
              <a:buNone/>
            </a:pPr>
            <a:r>
              <a:rPr lang="zh-CN" altLang="en-US" sz="2400" dirty="0">
                <a:latin typeface="华文楷体" panose="02010600040101010101" pitchFamily="2" charset="-122"/>
                <a:ea typeface="华文楷体" panose="02010600040101010101" pitchFamily="2" charset="-122"/>
              </a:rPr>
              <a:t>    在有些情况下，对机械手末端的轨迹形状也有一定要求，如要求它在两点之间走一条直线，或者沿着一个圆弧运动以绕过障碍物等。这时便需要在</a:t>
            </a:r>
            <a:r>
              <a:rPr lang="zh-CN" altLang="en-US" sz="2400" dirty="0">
                <a:solidFill>
                  <a:srgbClr val="FF0000"/>
                </a:solidFill>
                <a:latin typeface="华文楷体" panose="02010600040101010101" pitchFamily="2" charset="-122"/>
                <a:ea typeface="华文楷体" panose="02010600040101010101" pitchFamily="2" charset="-122"/>
              </a:rPr>
              <a:t>直角坐标空间</a:t>
            </a:r>
            <a:r>
              <a:rPr lang="zh-CN" altLang="en-US" sz="2400" dirty="0">
                <a:latin typeface="华文楷体" panose="02010600040101010101" pitchFamily="2" charset="-122"/>
                <a:ea typeface="华文楷体" panose="02010600040101010101" pitchFamily="2" charset="-122"/>
              </a:rPr>
              <a:t>内规划机械手的运动轨迹。</a:t>
            </a:r>
            <a:endParaRPr lang="zh-CN" altLang="en-US" sz="2400" dirty="0">
              <a:latin typeface="华文楷体" panose="02010600040101010101" pitchFamily="2" charset="-122"/>
              <a:ea typeface="华文楷体" panose="02010600040101010101" pitchFamily="2" charset="-122"/>
            </a:endParaRPr>
          </a:p>
          <a:p>
            <a:pPr marL="0" lvl="0" indent="0">
              <a:lnSpc>
                <a:spcPct val="120000"/>
              </a:lnSpc>
              <a:spcBef>
                <a:spcPct val="0"/>
              </a:spcBef>
              <a:buNone/>
            </a:pPr>
            <a:r>
              <a:rPr lang="zh-CN" altLang="en-US" sz="2400" dirty="0">
                <a:latin typeface="华文楷体" panose="02010600040101010101" pitchFamily="2" charset="-122"/>
                <a:ea typeface="华文楷体" panose="02010600040101010101" pitchFamily="2" charset="-122"/>
              </a:rPr>
              <a:t>    </a:t>
            </a:r>
            <a:r>
              <a:rPr lang="zh-CN" altLang="en-US" sz="2400" dirty="0">
                <a:solidFill>
                  <a:srgbClr val="FF0000"/>
                </a:solidFill>
                <a:latin typeface="华文楷体" panose="02010600040101010101" pitchFamily="2" charset="-122"/>
                <a:ea typeface="华文楷体" panose="02010600040101010101" pitchFamily="2" charset="-122"/>
              </a:rPr>
              <a:t>直角坐标空间的路径点，指的是机械手末端的工具坐标相对于基坐标的位置和姿态。</a:t>
            </a:r>
            <a:r>
              <a:rPr lang="zh-CN" altLang="en-US" sz="2400" dirty="0">
                <a:latin typeface="华文楷体" panose="02010600040101010101" pitchFamily="2" charset="-122"/>
                <a:ea typeface="华文楷体" panose="02010600040101010101" pitchFamily="2" charset="-122"/>
              </a:rPr>
              <a:t>每一个点由</a:t>
            </a:r>
            <a:r>
              <a:rPr lang="en-US" altLang="zh-CN" sz="2400" dirty="0">
                <a:latin typeface="华文楷体" panose="02010600040101010101" pitchFamily="2" charset="-122"/>
                <a:ea typeface="华文楷体" panose="02010600040101010101" pitchFamily="2" charset="-122"/>
              </a:rPr>
              <a:t>6</a:t>
            </a:r>
            <a:r>
              <a:rPr lang="zh-CN" altLang="en-US" sz="2400" dirty="0">
                <a:latin typeface="华文楷体" panose="02010600040101010101" pitchFamily="2" charset="-122"/>
                <a:ea typeface="华文楷体" panose="02010600040101010101" pitchFamily="2" charset="-122"/>
              </a:rPr>
              <a:t>个量组成，其中</a:t>
            </a: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个量描述位置，另外</a:t>
            </a: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个量描述姿态。</a:t>
            </a:r>
            <a:endParaRPr lang="zh-CN" altLang="en-US" sz="2400" dirty="0">
              <a:latin typeface="华文楷体" panose="02010600040101010101" pitchFamily="2" charset="-122"/>
              <a:ea typeface="华文楷体" panose="02010600040101010101" pitchFamily="2" charset="-122"/>
            </a:endParaRPr>
          </a:p>
          <a:p>
            <a:pPr marL="0" lvl="0" indent="0">
              <a:lnSpc>
                <a:spcPct val="120000"/>
              </a:lnSpc>
              <a:spcBef>
                <a:spcPct val="0"/>
              </a:spcBef>
              <a:buNone/>
            </a:pPr>
            <a:r>
              <a:rPr lang="zh-CN" altLang="en-US" sz="2400" dirty="0">
                <a:latin typeface="华文楷体" panose="02010600040101010101" pitchFamily="2" charset="-122"/>
                <a:ea typeface="华文楷体" panose="02010600040101010101" pitchFamily="2" charset="-122"/>
              </a:rPr>
              <a:t>    </a:t>
            </a:r>
            <a:r>
              <a:rPr lang="zh-CN" altLang="en-US" sz="2400" dirty="0">
                <a:solidFill>
                  <a:srgbClr val="0000FF"/>
                </a:solidFill>
                <a:latin typeface="华文楷体" panose="02010600040101010101" pitchFamily="2" charset="-122"/>
                <a:ea typeface="华文楷体" panose="02010600040101010101" pitchFamily="2" charset="-122"/>
              </a:rPr>
              <a:t>在直角坐标空间内规划的方法主要有：</a:t>
            </a:r>
            <a:r>
              <a:rPr lang="zh-CN" altLang="en-US" sz="2400" u="sng" dirty="0">
                <a:solidFill>
                  <a:srgbClr val="CC3300"/>
                </a:solidFill>
                <a:latin typeface="华文楷体" panose="02010600040101010101" pitchFamily="2" charset="-122"/>
                <a:ea typeface="华文楷体" panose="02010600040101010101" pitchFamily="2" charset="-122"/>
              </a:rPr>
              <a:t>线性函数插值法</a:t>
            </a:r>
            <a:r>
              <a:rPr lang="zh-CN" altLang="en-US" sz="2400" dirty="0">
                <a:latin typeface="华文楷体" panose="02010600040101010101" pitchFamily="2" charset="-122"/>
                <a:ea typeface="华文楷体" panose="02010600040101010101" pitchFamily="2" charset="-122"/>
              </a:rPr>
              <a:t>和</a:t>
            </a:r>
            <a:r>
              <a:rPr lang="zh-CN" altLang="en-US" sz="2400" u="sng" dirty="0">
                <a:solidFill>
                  <a:srgbClr val="CC3300"/>
                </a:solidFill>
                <a:latin typeface="华文楷体" panose="02010600040101010101" pitchFamily="2" charset="-122"/>
                <a:ea typeface="华文楷体" panose="02010600040101010101" pitchFamily="2" charset="-122"/>
              </a:rPr>
              <a:t>圆弧插值法</a:t>
            </a:r>
            <a:r>
              <a:rPr lang="zh-CN" altLang="en-US" sz="2400" dirty="0">
                <a:latin typeface="华文楷体" panose="02010600040101010101" pitchFamily="2" charset="-122"/>
                <a:ea typeface="华文楷体" panose="02010600040101010101" pitchFamily="2" charset="-122"/>
              </a:rPr>
              <a:t>。</a:t>
            </a:r>
            <a:endParaRPr lang="zh-CN" altLang="en-US" sz="2400" dirty="0">
              <a:latin typeface="华文楷体" panose="02010600040101010101" pitchFamily="2" charset="-122"/>
              <a:ea typeface="华文楷体" panose="02010600040101010101" pitchFamily="2" charset="-122"/>
            </a:endParaRPr>
          </a:p>
        </p:txBody>
      </p:sp>
      <p:sp>
        <p:nvSpPr>
          <p:cNvPr id="61443"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dirty="0">
                <a:latin typeface="+mn-lt"/>
                <a:ea typeface="宋体" panose="02010600030101010101" pitchFamily="2" charset="-122"/>
                <a:cs typeface="+mn-cs"/>
              </a:rPr>
            </a:fld>
            <a:endParaRPr lang="da-DK" altLang="en-US" dirty="0">
              <a:latin typeface="+mn-lt"/>
              <a:ea typeface="宋体" panose="02010600030101010101" pitchFamily="2" charset="-122"/>
              <a:cs typeface="+mn-cs"/>
            </a:endParaRPr>
          </a:p>
        </p:txBody>
      </p:sp>
      <p:sp>
        <p:nvSpPr>
          <p:cNvPr id="7" name="矩形 6"/>
          <p:cNvSpPr>
            <a:spLocks noChangeArrowheads="1"/>
          </p:cNvSpPr>
          <p:nvPr/>
        </p:nvSpPr>
        <p:spPr bwMode="auto">
          <a:xfrm>
            <a:off x="1631599" y="317796"/>
            <a:ext cx="4500594"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7.3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笛卡儿空间规划法</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Tree>
  </p:cSld>
  <p:clrMapOvr>
    <a:masterClrMapping/>
  </p:clrMapOvr>
  <p:transition>
    <p:strips/>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文本框 4"/>
          <p:cNvSpPr txBox="1"/>
          <p:nvPr/>
        </p:nvSpPr>
        <p:spPr>
          <a:xfrm>
            <a:off x="611188" y="1009650"/>
            <a:ext cx="7651750" cy="646113"/>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例 </a:t>
            </a:r>
            <a:r>
              <a:rPr lang="zh-CN" altLang="en-US" sz="1800" dirty="0">
                <a:ea typeface="宋体" panose="02010600030101010101" pitchFamily="2" charset="-122"/>
              </a:rPr>
              <a:t>一个两自由度机器人要求从起点</a:t>
            </a:r>
            <a:r>
              <a:rPr lang="en-US" altLang="zh-CN" sz="1800" dirty="0">
                <a:ea typeface="宋体" panose="02010600030101010101" pitchFamily="2" charset="-122"/>
              </a:rPr>
              <a:t>(3,10)</a:t>
            </a:r>
            <a:r>
              <a:rPr lang="zh-CN" altLang="en-US" sz="1800" dirty="0">
                <a:ea typeface="宋体" panose="02010600030101010101" pitchFamily="2" charset="-122"/>
              </a:rPr>
              <a:t>沿直线运动到终点</a:t>
            </a:r>
            <a:r>
              <a:rPr lang="en-US" altLang="zh-CN" sz="1800" dirty="0">
                <a:ea typeface="宋体" panose="02010600030101010101" pitchFamily="2" charset="-122"/>
              </a:rPr>
              <a:t>(8,14)</a:t>
            </a:r>
            <a:r>
              <a:rPr lang="zh-CN" altLang="en-US" sz="1800" dirty="0">
                <a:ea typeface="宋体" panose="02010600030101010101" pitchFamily="2" charset="-122"/>
              </a:rPr>
              <a:t>。假设路径分为</a:t>
            </a:r>
            <a:r>
              <a:rPr lang="en-US" altLang="zh-CN" sz="1800" dirty="0">
                <a:ea typeface="宋体" panose="02010600030101010101" pitchFamily="2" charset="-122"/>
              </a:rPr>
              <a:t>10</a:t>
            </a:r>
            <a:r>
              <a:rPr lang="zh-CN" altLang="en-US" sz="1800" dirty="0">
                <a:ea typeface="宋体" panose="02010600030101010101" pitchFamily="2" charset="-122"/>
              </a:rPr>
              <a:t>段，求出机器人的关节变量。每一根杆的长度为</a:t>
            </a:r>
            <a:r>
              <a:rPr lang="en-US" altLang="zh-CN" sz="1800" dirty="0">
                <a:ea typeface="宋体" panose="02010600030101010101" pitchFamily="2" charset="-122"/>
              </a:rPr>
              <a:t>9</a:t>
            </a:r>
            <a:r>
              <a:rPr lang="zh-CN" altLang="en-US" sz="1800" dirty="0">
                <a:ea typeface="宋体" panose="02010600030101010101" pitchFamily="2" charset="-122"/>
              </a:rPr>
              <a:t>英寸。</a:t>
            </a:r>
            <a:endParaRPr lang="zh-CN" altLang="en-US" sz="1800" dirty="0">
              <a:ea typeface="宋体" panose="02010600030101010101" pitchFamily="2" charset="-122"/>
            </a:endParaRPr>
          </a:p>
        </p:txBody>
      </p:sp>
      <p:sp>
        <p:nvSpPr>
          <p:cNvPr id="62467" name="文本框 4"/>
          <p:cNvSpPr txBox="1"/>
          <p:nvPr/>
        </p:nvSpPr>
        <p:spPr>
          <a:xfrm>
            <a:off x="4429125" y="1503363"/>
            <a:ext cx="4103688" cy="369887"/>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b="1" dirty="0">
                <a:ea typeface="宋体" panose="02010600030101010101" pitchFamily="2" charset="-122"/>
              </a:rPr>
              <a:t>解： </a:t>
            </a:r>
            <a:r>
              <a:rPr lang="zh-CN" altLang="en-US" sz="1800" dirty="0">
                <a:ea typeface="宋体" panose="02010600030101010101" pitchFamily="2" charset="-122"/>
              </a:rPr>
              <a:t>直角空间坐标系中直线方程为：</a:t>
            </a:r>
            <a:endParaRPr lang="zh-CN" altLang="en-US" sz="1800" dirty="0">
              <a:ea typeface="宋体" panose="02010600030101010101" pitchFamily="2" charset="-122"/>
            </a:endParaRPr>
          </a:p>
        </p:txBody>
      </p:sp>
      <p:graphicFrame>
        <p:nvGraphicFramePr>
          <p:cNvPr id="62468" name="对象 2">
            <a:hlinkClick r:id="" action="ppaction://ole?verb=0"/>
          </p:cNvPr>
          <p:cNvGraphicFramePr>
            <a:graphicFrameLocks noChangeAspect="1"/>
          </p:cNvGraphicFramePr>
          <p:nvPr/>
        </p:nvGraphicFramePr>
        <p:xfrm>
          <a:off x="4573588" y="1952625"/>
          <a:ext cx="1681162" cy="490538"/>
        </p:xfrm>
        <a:graphic>
          <a:graphicData uri="http://schemas.openxmlformats.org/presentationml/2006/ole">
            <mc:AlternateContent xmlns:mc="http://schemas.openxmlformats.org/markup-compatibility/2006">
              <mc:Choice xmlns:v="urn:schemas-microsoft-com:vml" Requires="v">
                <p:oleObj spid="_x0000_s14341" name="" r:id="rId1" imgW="1346835" imgH="393700" progId="Equation.KSEE3">
                  <p:embed/>
                </p:oleObj>
              </mc:Choice>
              <mc:Fallback>
                <p:oleObj name="" r:id="rId1" imgW="1346835" imgH="393700" progId="Equation.KSEE3">
                  <p:embed/>
                  <p:pic>
                    <p:nvPicPr>
                      <p:cNvPr id="0" name="图片 3082"/>
                      <p:cNvPicPr/>
                      <p:nvPr/>
                    </p:nvPicPr>
                    <p:blipFill>
                      <a:blip r:embed="rId2"/>
                      <a:stretch>
                        <a:fillRect/>
                      </a:stretch>
                    </p:blipFill>
                    <p:spPr>
                      <a:xfrm>
                        <a:off x="4573588" y="1952625"/>
                        <a:ext cx="1681162" cy="490538"/>
                      </a:xfrm>
                      <a:prstGeom prst="rect">
                        <a:avLst/>
                      </a:prstGeom>
                      <a:noFill/>
                      <a:ln w="38100">
                        <a:noFill/>
                        <a:miter/>
                      </a:ln>
                    </p:spPr>
                  </p:pic>
                </p:oleObj>
              </mc:Fallback>
            </mc:AlternateContent>
          </a:graphicData>
        </a:graphic>
      </p:graphicFrame>
      <p:pic>
        <p:nvPicPr>
          <p:cNvPr id="62469" name="图片 4" descr="img-718090218-0001"/>
          <p:cNvPicPr>
            <a:picLocks noChangeAspect="1"/>
          </p:cNvPicPr>
          <p:nvPr/>
        </p:nvPicPr>
        <p:blipFill>
          <a:blip r:embed="rId3"/>
          <a:srcRect l="19331" t="35316" r="61339" b="44164"/>
          <a:stretch>
            <a:fillRect/>
          </a:stretch>
        </p:blipFill>
        <p:spPr>
          <a:xfrm>
            <a:off x="755650" y="3457575"/>
            <a:ext cx="3516313" cy="2638425"/>
          </a:xfrm>
          <a:prstGeom prst="rect">
            <a:avLst/>
          </a:prstGeom>
          <a:noFill/>
          <a:ln w="9525">
            <a:noFill/>
          </a:ln>
        </p:spPr>
      </p:pic>
      <p:pic>
        <p:nvPicPr>
          <p:cNvPr id="62470" name="图片 5" descr="img-718090218-0001"/>
          <p:cNvPicPr>
            <a:picLocks noChangeAspect="1"/>
          </p:cNvPicPr>
          <p:nvPr/>
        </p:nvPicPr>
        <p:blipFill>
          <a:blip r:embed="rId3"/>
          <a:srcRect l="19331" t="56299" r="61337" b="27078"/>
          <a:stretch>
            <a:fillRect/>
          </a:stretch>
        </p:blipFill>
        <p:spPr>
          <a:xfrm>
            <a:off x="5365750" y="4106863"/>
            <a:ext cx="3616325" cy="2198687"/>
          </a:xfrm>
          <a:prstGeom prst="rect">
            <a:avLst/>
          </a:prstGeom>
          <a:noFill/>
          <a:ln w="9525">
            <a:noFill/>
          </a:ln>
        </p:spPr>
      </p:pic>
      <p:sp>
        <p:nvSpPr>
          <p:cNvPr id="62471" name="Rectangle 5"/>
          <p:cNvSpPr/>
          <p:nvPr/>
        </p:nvSpPr>
        <p:spPr>
          <a:xfrm>
            <a:off x="0" y="0"/>
            <a:ext cx="9144000" cy="0"/>
          </a:xfrm>
          <a:prstGeom prst="rect">
            <a:avLst/>
          </a:prstGeom>
          <a:noFill/>
          <a:ln w="9525">
            <a:noFill/>
          </a:ln>
        </p:spPr>
        <p:txBody>
          <a:bodyPr wrap="none"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pic>
        <p:nvPicPr>
          <p:cNvPr id="62472" name="图片 3"/>
          <p:cNvPicPr>
            <a:picLocks noChangeAspect="1"/>
          </p:cNvPicPr>
          <p:nvPr/>
        </p:nvPicPr>
        <p:blipFill>
          <a:blip r:embed="rId4"/>
          <a:stretch>
            <a:fillRect/>
          </a:stretch>
        </p:blipFill>
        <p:spPr>
          <a:xfrm>
            <a:off x="4787900" y="2647950"/>
            <a:ext cx="3592513" cy="646113"/>
          </a:xfrm>
          <a:prstGeom prst="rect">
            <a:avLst/>
          </a:prstGeom>
          <a:noFill/>
          <a:ln w="9525">
            <a:noFill/>
          </a:ln>
        </p:spPr>
      </p:pic>
      <p:pic>
        <p:nvPicPr>
          <p:cNvPr id="62473" name="图片 4"/>
          <p:cNvPicPr>
            <a:picLocks noChangeAspect="1"/>
          </p:cNvPicPr>
          <p:nvPr/>
        </p:nvPicPr>
        <p:blipFill>
          <a:blip r:embed="rId5"/>
          <a:stretch>
            <a:fillRect/>
          </a:stretch>
        </p:blipFill>
        <p:spPr>
          <a:xfrm>
            <a:off x="4632325" y="3175000"/>
            <a:ext cx="3903663" cy="646113"/>
          </a:xfrm>
          <a:prstGeom prst="rect">
            <a:avLst/>
          </a:prstGeom>
          <a:noFill/>
          <a:ln w="9525">
            <a:noFill/>
          </a:ln>
        </p:spPr>
      </p:pic>
      <p:sp>
        <p:nvSpPr>
          <p:cNvPr id="7" name="矩形 6"/>
          <p:cNvSpPr>
            <a:spLocks noChangeArrowheads="1"/>
          </p:cNvSpPr>
          <p:nvPr/>
        </p:nvSpPr>
        <p:spPr bwMode="auto">
          <a:xfrm>
            <a:off x="1631599" y="317796"/>
            <a:ext cx="4500594"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7.3.1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空间直线插补</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
        <p:nvSpPr>
          <p:cNvPr id="62475" name="文本框 15"/>
          <p:cNvSpPr txBox="1"/>
          <p:nvPr/>
        </p:nvSpPr>
        <p:spPr>
          <a:xfrm>
            <a:off x="1331913" y="5986463"/>
            <a:ext cx="4572000" cy="338137"/>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600" dirty="0">
                <a:ea typeface="宋体" panose="02010600030101010101" pitchFamily="2" charset="-122"/>
              </a:rPr>
              <a:t>坐标和关节角</a:t>
            </a:r>
            <a:endParaRPr lang="zh-CN" altLang="en-US" sz="1600" dirty="0">
              <a:ea typeface="宋体" panose="02010600030101010101" pitchFamily="2" charset="-122"/>
            </a:endParaRPr>
          </a:p>
        </p:txBody>
      </p:sp>
      <p:graphicFrame>
        <p:nvGraphicFramePr>
          <p:cNvPr id="62477" name="对象 2"/>
          <p:cNvGraphicFramePr>
            <a:graphicFrameLocks noChangeAspect="1"/>
          </p:cNvGraphicFramePr>
          <p:nvPr/>
        </p:nvGraphicFramePr>
        <p:xfrm>
          <a:off x="1403350" y="1736725"/>
          <a:ext cx="1965325" cy="1706563"/>
        </p:xfrm>
        <a:graphic>
          <a:graphicData uri="http://schemas.openxmlformats.org/presentationml/2006/ole">
            <mc:AlternateContent xmlns:mc="http://schemas.openxmlformats.org/markup-compatibility/2006">
              <mc:Choice xmlns:v="urn:schemas-microsoft-com:vml" Requires="v">
                <p:oleObj spid="_x0000_s14342" name="" r:id="rId6" imgW="2962910" imgH="2708275" progId="Visio.Drawing.15">
                  <p:embed/>
                </p:oleObj>
              </mc:Choice>
              <mc:Fallback>
                <p:oleObj name="" r:id="rId6" imgW="2962910" imgH="2708275" progId="Visio.Drawing.15">
                  <p:embed/>
                  <p:pic>
                    <p:nvPicPr>
                      <p:cNvPr id="0" name="图片 3083"/>
                      <p:cNvPicPr/>
                      <p:nvPr/>
                    </p:nvPicPr>
                    <p:blipFill>
                      <a:blip r:embed="rId7"/>
                      <a:stretch>
                        <a:fillRect/>
                      </a:stretch>
                    </p:blipFill>
                    <p:spPr>
                      <a:xfrm>
                        <a:off x="1403350" y="1736725"/>
                        <a:ext cx="1965325" cy="1706563"/>
                      </a:xfrm>
                      <a:prstGeom prst="rect">
                        <a:avLst/>
                      </a:prstGeom>
                      <a:noFill/>
                      <a:ln w="38100">
                        <a:noFill/>
                        <a:miter/>
                      </a:ln>
                    </p:spPr>
                  </p:pic>
                </p:oleObj>
              </mc:Fallback>
            </mc:AlternateContent>
          </a:graphicData>
        </a:graphic>
      </p:graphicFrame>
    </p:spTree>
    <p:custDataLst>
      <p:tags r:id="rId8"/>
    </p:custDataLst>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a:spLocks noChangeArrowheads="1"/>
          </p:cNvSpPr>
          <p:nvPr/>
        </p:nvSpPr>
        <p:spPr bwMode="auto">
          <a:xfrm>
            <a:off x="857224" y="1142984"/>
            <a:ext cx="8072494" cy="1004890"/>
          </a:xfrm>
          <a:prstGeom prst="rect">
            <a:avLst/>
          </a:prstGeom>
          <a:solidFill>
            <a:srgbClr val="CCECFF"/>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a:spAutoFit/>
          </a:bodyPr>
          <a:lstStyle/>
          <a:p>
            <a:pPr marL="0" marR="0" lvl="0" indent="265430" algn="l" defTabSz="914400" rtl="0" eaLnBrk="1" fontAlgn="base" latinLnBrk="0" hangingPunct="1">
              <a:lnSpc>
                <a:spcPct val="120000"/>
              </a:lnSpc>
              <a:spcBef>
                <a:spcPct val="0"/>
              </a:spcBef>
              <a:spcAft>
                <a:spcPct val="0"/>
              </a:spcAft>
              <a:buClr>
                <a:srgbClr val="00B050"/>
              </a:buClr>
              <a:buSzTx/>
              <a:buFontTx/>
              <a:buNone/>
              <a:defRPr/>
            </a:pPr>
            <a:r>
              <a:rPr kumimoji="0" lang="zh-CN" altLang="en-US" sz="2600" b="0" i="0" u="none" strike="noStrike" kern="1200" cap="none" spc="0" normalizeH="0" baseline="0" noProof="0" dirty="0">
                <a:ln>
                  <a:noFill/>
                </a:ln>
                <a:solidFill>
                  <a:schemeClr val="dk1"/>
                </a:solidFill>
                <a:effectLst/>
                <a:uLnTx/>
                <a:uFillTx/>
                <a:latin typeface="+mn-ea"/>
                <a:ea typeface="+mn-ea"/>
                <a:cs typeface="+mn-cs"/>
              </a:rPr>
              <a:t>轨迹规划既可在</a:t>
            </a:r>
            <a:r>
              <a:rPr kumimoji="0" lang="zh-CN" altLang="en-US" sz="2600" b="1" i="0" u="none" strike="noStrike" kern="1200" cap="none" spc="0" normalizeH="0" baseline="0" noProof="0" dirty="0">
                <a:ln>
                  <a:noFill/>
                </a:ln>
                <a:solidFill>
                  <a:srgbClr val="FF0000"/>
                </a:solidFill>
                <a:effectLst/>
                <a:uLnTx/>
                <a:uFillTx/>
                <a:latin typeface="+mn-ea"/>
                <a:ea typeface="+mn-ea"/>
                <a:cs typeface="+mn-cs"/>
              </a:rPr>
              <a:t>关节空间</a:t>
            </a:r>
            <a:r>
              <a:rPr kumimoji="0" lang="zh-CN" altLang="en-US" sz="2600" b="0" i="0" u="none" strike="noStrike" kern="1200" cap="none" spc="0" normalizeH="0" baseline="0" noProof="0" dirty="0">
                <a:ln>
                  <a:noFill/>
                </a:ln>
                <a:solidFill>
                  <a:schemeClr val="dk1"/>
                </a:solidFill>
                <a:effectLst/>
                <a:uLnTx/>
                <a:uFillTx/>
                <a:latin typeface="+mn-ea"/>
                <a:ea typeface="+mn-ea"/>
                <a:cs typeface="+mn-cs"/>
              </a:rPr>
              <a:t>中进行，也可在</a:t>
            </a:r>
            <a:r>
              <a:rPr kumimoji="0" lang="zh-CN" altLang="en-US" sz="2600" b="1" i="0" u="none" strike="noStrike" kern="1200" cap="none" spc="0" normalizeH="0" baseline="0" noProof="0" dirty="0">
                <a:ln>
                  <a:noFill/>
                </a:ln>
                <a:solidFill>
                  <a:srgbClr val="FF0000"/>
                </a:solidFill>
                <a:effectLst/>
                <a:uLnTx/>
                <a:uFillTx/>
                <a:latin typeface="+mn-ea"/>
                <a:ea typeface="+mn-ea"/>
                <a:cs typeface="+mn-cs"/>
              </a:rPr>
              <a:t>直角坐标空间</a:t>
            </a:r>
            <a:r>
              <a:rPr kumimoji="0" lang="zh-CN" altLang="en-US" sz="2600" b="0" i="0" u="none" strike="noStrike" kern="1200" cap="none" spc="0" normalizeH="0" baseline="0" noProof="0" dirty="0">
                <a:ln>
                  <a:noFill/>
                </a:ln>
                <a:solidFill>
                  <a:schemeClr val="dk1"/>
                </a:solidFill>
                <a:effectLst/>
                <a:uLnTx/>
                <a:uFillTx/>
                <a:latin typeface="+mn-ea"/>
                <a:ea typeface="+mn-ea"/>
                <a:cs typeface="+mn-cs"/>
              </a:rPr>
              <a:t>中进行。</a:t>
            </a:r>
            <a:endParaRPr kumimoji="0" lang="zh-CN" altLang="en-US" sz="2600" b="0" i="0" u="none" strike="noStrike" kern="1200" cap="none" spc="0" normalizeH="0" baseline="0" noProof="0" dirty="0">
              <a:ln>
                <a:noFill/>
              </a:ln>
              <a:solidFill>
                <a:schemeClr val="dk1"/>
              </a:solidFill>
              <a:effectLst/>
              <a:uLnTx/>
              <a:uFillTx/>
              <a:latin typeface="+mn-ea"/>
              <a:ea typeface="+mn-ea"/>
              <a:cs typeface="+mn-cs"/>
            </a:endParaRPr>
          </a:p>
        </p:txBody>
      </p:sp>
      <p:sp>
        <p:nvSpPr>
          <p:cNvPr id="15" name="矩形 14"/>
          <p:cNvSpPr>
            <a:spLocks noChangeArrowheads="1"/>
          </p:cNvSpPr>
          <p:nvPr/>
        </p:nvSpPr>
        <p:spPr bwMode="auto">
          <a:xfrm>
            <a:off x="857224" y="2786052"/>
            <a:ext cx="8072494" cy="1485022"/>
          </a:xfrm>
          <a:prstGeom prst="rect">
            <a:avLst/>
          </a:prstGeom>
          <a:solidFill>
            <a:srgbClr val="CCECFF"/>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a:spAutoFit/>
          </a:bodyPr>
          <a:lstStyle/>
          <a:p>
            <a:pPr marL="0" marR="0" lvl="0" indent="265430" algn="l" defTabSz="914400" rtl="0" eaLnBrk="1" fontAlgn="base" latinLnBrk="0" hangingPunct="1">
              <a:lnSpc>
                <a:spcPct val="120000"/>
              </a:lnSpc>
              <a:spcBef>
                <a:spcPct val="0"/>
              </a:spcBef>
              <a:spcAft>
                <a:spcPct val="0"/>
              </a:spcAft>
              <a:buClr>
                <a:srgbClr val="00B050"/>
              </a:buClr>
              <a:buSzTx/>
              <a:buFontTx/>
              <a:buNone/>
              <a:defRPr/>
            </a:pPr>
            <a:r>
              <a:rPr kumimoji="0" lang="zh-CN" altLang="en-US" sz="2600" b="0" i="0" u="none" strike="noStrike" kern="1200" cap="none" spc="0" normalizeH="0" baseline="0" noProof="0" dirty="0">
                <a:ln>
                  <a:noFill/>
                </a:ln>
                <a:solidFill>
                  <a:schemeClr val="dk1"/>
                </a:solidFill>
                <a:effectLst/>
                <a:uLnTx/>
                <a:uFillTx/>
                <a:latin typeface="+mn-ea"/>
                <a:ea typeface="+mn-ea"/>
                <a:cs typeface="+mn-cs"/>
              </a:rPr>
              <a:t>在关节空间中进行轨迹规划是指将所有关节变量表示为时间的函数，用这些关节函数及其一阶、二阶导数描述机器人预期的运动。</a:t>
            </a:r>
            <a:endParaRPr kumimoji="0" lang="zh-CN" altLang="en-US" sz="2600" b="0" i="0" u="none" strike="noStrike" kern="1200" cap="none" spc="0" normalizeH="0" baseline="0" noProof="0" dirty="0">
              <a:ln>
                <a:noFill/>
              </a:ln>
              <a:solidFill>
                <a:schemeClr val="dk1"/>
              </a:solidFill>
              <a:effectLst/>
              <a:uLnTx/>
              <a:uFillTx/>
              <a:latin typeface="+mn-ea"/>
              <a:ea typeface="+mn-ea"/>
              <a:cs typeface="+mn-cs"/>
            </a:endParaRPr>
          </a:p>
        </p:txBody>
      </p:sp>
      <p:sp>
        <p:nvSpPr>
          <p:cNvPr id="16" name="矩形 15"/>
          <p:cNvSpPr>
            <a:spLocks noChangeArrowheads="1"/>
          </p:cNvSpPr>
          <p:nvPr/>
        </p:nvSpPr>
        <p:spPr bwMode="auto">
          <a:xfrm>
            <a:off x="928662" y="4714884"/>
            <a:ext cx="8072494" cy="1485022"/>
          </a:xfrm>
          <a:prstGeom prst="rect">
            <a:avLst/>
          </a:prstGeom>
          <a:solidFill>
            <a:srgbClr val="CCECFF"/>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a:spAutoFit/>
          </a:bodyPr>
          <a:lstStyle/>
          <a:p>
            <a:pPr marL="0" marR="0" lvl="0" indent="265430" algn="l" defTabSz="914400" rtl="0" eaLnBrk="1" fontAlgn="base" latinLnBrk="0" hangingPunct="1">
              <a:lnSpc>
                <a:spcPct val="120000"/>
              </a:lnSpc>
              <a:spcBef>
                <a:spcPct val="0"/>
              </a:spcBef>
              <a:spcAft>
                <a:spcPct val="0"/>
              </a:spcAft>
              <a:buClr>
                <a:srgbClr val="00B050"/>
              </a:buClr>
              <a:buSzTx/>
              <a:buFontTx/>
              <a:buNone/>
              <a:defRPr/>
            </a:pPr>
            <a:r>
              <a:rPr kumimoji="0" lang="zh-CN" altLang="en-US" sz="2600" b="0" i="0" u="none" strike="noStrike" kern="1200" cap="none" spc="0" normalizeH="0" baseline="0" noProof="0" dirty="0">
                <a:ln>
                  <a:noFill/>
                </a:ln>
                <a:solidFill>
                  <a:schemeClr val="dk1"/>
                </a:solidFill>
                <a:effectLst/>
                <a:uLnTx/>
                <a:uFillTx/>
                <a:latin typeface="+mn-ea"/>
                <a:ea typeface="+mn-ea"/>
                <a:cs typeface="+mn-cs"/>
              </a:rPr>
              <a:t>在直角坐标空间中进行轨迹规划，是指将手爪位姿、速度和加速度表示为时间的函数，而相应的关节位置、速度和加速度由手爪信息导出。</a:t>
            </a:r>
            <a:endParaRPr kumimoji="0" lang="zh-CN" altLang="en-US" sz="2600" b="0" i="0" u="none" strike="noStrike" kern="1200" cap="none" spc="0" normalizeH="0" baseline="0" noProof="0" dirty="0">
              <a:ln>
                <a:noFill/>
              </a:ln>
              <a:solidFill>
                <a:schemeClr val="dk1"/>
              </a:solidFill>
              <a:effectLst/>
              <a:uLnTx/>
              <a:uFillTx/>
              <a:latin typeface="+mn-ea"/>
              <a:ea typeface="+mn-ea"/>
              <a:cs typeface="+mn-cs"/>
            </a:endParaRPr>
          </a:p>
        </p:txBody>
      </p:sp>
      <p:sp>
        <p:nvSpPr>
          <p:cNvPr id="8" name="虚尾箭头 7"/>
          <p:cNvSpPr/>
          <p:nvPr/>
        </p:nvSpPr>
        <p:spPr bwMode="auto">
          <a:xfrm rot="6784297">
            <a:off x="3323536" y="1834653"/>
            <a:ext cx="1185679" cy="928694"/>
          </a:xfrm>
          <a:prstGeom prst="stripedRightArrow">
            <a:avLst/>
          </a:prstGeom>
          <a:solidFill>
            <a:srgbClr val="3333FF"/>
          </a:solidFill>
          <a:ln w="9525" cap="flat" cmpd="sng" algn="ctr">
            <a:solidFill>
              <a:schemeClr val="tx1"/>
            </a:solidFill>
            <a:prstDash val="solid"/>
            <a:round/>
            <a:headEnd type="none" w="med" len="med"/>
            <a:tailEnd type="none" w="med" len="med"/>
          </a:ln>
          <a:effectLst/>
          <a:scene3d>
            <a:camera prst="orthographicFront"/>
            <a:lightRig rig="threePt" dir="t"/>
          </a:scene3d>
          <a:sp3d>
            <a:bevelT prst="convex"/>
          </a:sp3d>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虚尾箭头 9"/>
          <p:cNvSpPr/>
          <p:nvPr/>
        </p:nvSpPr>
        <p:spPr bwMode="auto">
          <a:xfrm rot="6784297">
            <a:off x="5804694" y="2786856"/>
            <a:ext cx="3409950" cy="928688"/>
          </a:xfrm>
          <a:prstGeom prst="striped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矩形 1"/>
          <p:cNvSpPr>
            <a:spLocks noChangeArrowheads="1"/>
          </p:cNvSpPr>
          <p:nvPr/>
        </p:nvSpPr>
        <p:spPr bwMode="auto">
          <a:xfrm>
            <a:off x="4572000" y="279736"/>
            <a:ext cx="4500594"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7.1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机器人的轨迹规划</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lide(fromBottom)">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3"/>
          <p:cNvSpPr/>
          <p:nvPr/>
        </p:nvSpPr>
        <p:spPr>
          <a:xfrm>
            <a:off x="0" y="1466850"/>
            <a:ext cx="9144000" cy="0"/>
          </a:xfrm>
          <a:prstGeom prst="rect">
            <a:avLst/>
          </a:prstGeom>
          <a:noFill/>
          <a:ln w="9525">
            <a:noFill/>
          </a:ln>
        </p:spPr>
        <p:txBody>
          <a:bodyPr wrap="none"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96300" name="Text Box 44"/>
          <p:cNvSpPr txBox="1"/>
          <p:nvPr/>
        </p:nvSpPr>
        <p:spPr>
          <a:xfrm>
            <a:off x="3348038" y="1938338"/>
            <a:ext cx="1098550" cy="457200"/>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dirty="0">
                <a:ea typeface="宋体" panose="02010600030101010101" pitchFamily="2" charset="-122"/>
              </a:rPr>
              <a:t>插补：</a:t>
            </a:r>
            <a:endParaRPr lang="zh-CN" altLang="en-US" sz="1800" dirty="0">
              <a:ea typeface="宋体" panose="02010600030101010101" pitchFamily="2" charset="-122"/>
            </a:endParaRPr>
          </a:p>
        </p:txBody>
      </p:sp>
      <p:sp>
        <p:nvSpPr>
          <p:cNvPr id="96301" name="Rectangle 45"/>
          <p:cNvSpPr/>
          <p:nvPr/>
        </p:nvSpPr>
        <p:spPr>
          <a:xfrm>
            <a:off x="4438650" y="1390650"/>
            <a:ext cx="4057650" cy="1006475"/>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dirty="0">
                <a:ea typeface="宋体" panose="02010600030101010101" pitchFamily="2" charset="-122"/>
              </a:rPr>
              <a:t>关节空间：已知初始和终止关节角</a:t>
            </a:r>
            <a:endParaRPr lang="zh-CN" altLang="en-US" sz="2000" dirty="0">
              <a:ea typeface="宋体" panose="02010600030101010101" pitchFamily="2" charset="-122"/>
            </a:endParaRPr>
          </a:p>
          <a:p>
            <a:pPr marL="0" lvl="0" indent="0">
              <a:spcBef>
                <a:spcPct val="0"/>
              </a:spcBef>
              <a:buNone/>
            </a:pPr>
            <a:r>
              <a:rPr lang="zh-CN" altLang="en-US" sz="2000" dirty="0">
                <a:ea typeface="宋体" panose="02010600030101010101" pitchFamily="2" charset="-122"/>
              </a:rPr>
              <a:t>                     通常采用三次多项式作</a:t>
            </a:r>
            <a:endParaRPr lang="zh-CN" altLang="en-US" sz="2000" dirty="0">
              <a:ea typeface="宋体" panose="02010600030101010101" pitchFamily="2" charset="-122"/>
            </a:endParaRPr>
          </a:p>
          <a:p>
            <a:pPr marL="0" lvl="0" indent="0">
              <a:spcBef>
                <a:spcPct val="0"/>
              </a:spcBef>
              <a:buNone/>
            </a:pPr>
            <a:r>
              <a:rPr lang="zh-CN" altLang="en-US" sz="2000" dirty="0">
                <a:ea typeface="宋体" panose="02010600030101010101" pitchFamily="2" charset="-122"/>
              </a:rPr>
              <a:t>                     为平滑函数</a:t>
            </a:r>
            <a:endParaRPr lang="zh-CN" altLang="en-US" sz="2000" dirty="0">
              <a:ea typeface="宋体" panose="02010600030101010101" pitchFamily="2" charset="-122"/>
            </a:endParaRPr>
          </a:p>
        </p:txBody>
      </p:sp>
      <p:sp>
        <p:nvSpPr>
          <p:cNvPr id="96302" name="Rectangle 46"/>
          <p:cNvSpPr/>
          <p:nvPr/>
        </p:nvSpPr>
        <p:spPr>
          <a:xfrm>
            <a:off x="4518025" y="2511425"/>
            <a:ext cx="4248150" cy="701675"/>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dirty="0">
                <a:solidFill>
                  <a:srgbClr val="0000CC"/>
                </a:solidFill>
                <a:ea typeface="宋体" panose="02010600030101010101" pitchFamily="2" charset="-122"/>
              </a:rPr>
              <a:t>操作空间</a:t>
            </a:r>
            <a:r>
              <a:rPr lang="zh-CN" altLang="en-US" sz="2000" dirty="0">
                <a:ea typeface="宋体" panose="02010600030101010101" pitchFamily="2" charset="-122"/>
              </a:rPr>
              <a:t>：已知初始和终止末端位姿</a:t>
            </a:r>
            <a:endParaRPr lang="zh-CN" altLang="en-US" sz="2000" dirty="0">
              <a:ea typeface="宋体" panose="02010600030101010101" pitchFamily="2" charset="-122"/>
            </a:endParaRPr>
          </a:p>
          <a:p>
            <a:pPr marL="0" lvl="0" indent="0">
              <a:spcBef>
                <a:spcPct val="0"/>
              </a:spcBef>
              <a:buNone/>
            </a:pPr>
            <a:r>
              <a:rPr lang="zh-CN" altLang="en-US" sz="2000" dirty="0">
                <a:ea typeface="宋体" panose="02010600030101010101" pitchFamily="2" charset="-122"/>
              </a:rPr>
              <a:t>                     分直线插补和圆弧插补</a:t>
            </a:r>
            <a:endParaRPr lang="zh-CN" altLang="en-US" sz="2000" dirty="0">
              <a:ea typeface="宋体" panose="02010600030101010101" pitchFamily="2" charset="-122"/>
            </a:endParaRPr>
          </a:p>
        </p:txBody>
      </p:sp>
      <p:sp>
        <p:nvSpPr>
          <p:cNvPr id="96303" name="AutoShape 47"/>
          <p:cNvSpPr/>
          <p:nvPr/>
        </p:nvSpPr>
        <p:spPr>
          <a:xfrm>
            <a:off x="4222750" y="1458913"/>
            <a:ext cx="215900" cy="1619250"/>
          </a:xfrm>
          <a:prstGeom prst="leftBrace">
            <a:avLst>
              <a:gd name="adj1" fmla="val 62500"/>
              <a:gd name="adj2" fmla="val 50000"/>
            </a:avLst>
          </a:prstGeom>
          <a:noFill/>
          <a:ln w="28575" cap="flat" cmpd="sng">
            <a:solidFill>
              <a:srgbClr val="0000CC"/>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96304" name="Text Box 48"/>
          <p:cNvSpPr txBox="1"/>
          <p:nvPr/>
        </p:nvSpPr>
        <p:spPr>
          <a:xfrm>
            <a:off x="3543300" y="3692525"/>
            <a:ext cx="5060950" cy="457200"/>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dirty="0">
                <a:ea typeface="宋体" panose="02010600030101010101" pitchFamily="2" charset="-122"/>
              </a:rPr>
              <a:t>操作空间的</a:t>
            </a:r>
            <a:r>
              <a:rPr lang="zh-CN" altLang="en-US" sz="1800" dirty="0">
                <a:solidFill>
                  <a:srgbClr val="0000CC"/>
                </a:solidFill>
                <a:ea typeface="宋体" panose="02010600030101010101" pitchFamily="2" charset="-122"/>
              </a:rPr>
              <a:t>直线轨迹插补</a:t>
            </a:r>
            <a:r>
              <a:rPr lang="zh-CN" altLang="en-US" sz="1800" dirty="0">
                <a:ea typeface="宋体" panose="02010600030101010101" pitchFamily="2" charset="-122"/>
              </a:rPr>
              <a:t>方法如下：</a:t>
            </a:r>
            <a:endParaRPr lang="zh-CN" altLang="en-US" sz="1800" dirty="0">
              <a:ea typeface="宋体" panose="02010600030101010101" pitchFamily="2" charset="-122"/>
            </a:endParaRPr>
          </a:p>
        </p:txBody>
      </p:sp>
      <p:sp>
        <p:nvSpPr>
          <p:cNvPr id="96305" name="Text Box 49"/>
          <p:cNvSpPr txBox="1"/>
          <p:nvPr/>
        </p:nvSpPr>
        <p:spPr>
          <a:xfrm>
            <a:off x="3800475" y="4030663"/>
            <a:ext cx="5449888" cy="1990725"/>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nSpc>
                <a:spcPct val="130000"/>
              </a:lnSpc>
              <a:spcBef>
                <a:spcPct val="0"/>
              </a:spcBef>
              <a:buNone/>
            </a:pPr>
            <a:r>
              <a:rPr lang="en-US" altLang="zh-CN" sz="1800" dirty="0">
                <a:ea typeface="宋体" panose="02010600030101010101" pitchFamily="2" charset="-122"/>
              </a:rPr>
              <a:t>1</a:t>
            </a:r>
            <a:r>
              <a:rPr lang="zh-CN" altLang="en-US" sz="1800" dirty="0">
                <a:ea typeface="宋体" panose="02010600030101010101" pitchFamily="2" charset="-122"/>
              </a:rPr>
              <a:t>）设定末端运动的速度</a:t>
            </a:r>
            <a:r>
              <a:rPr lang="en-US" altLang="zh-CN" sz="1800" i="1" dirty="0">
                <a:ea typeface="宋体" panose="02010600030101010101" pitchFamily="2" charset="-122"/>
              </a:rPr>
              <a:t>v</a:t>
            </a:r>
            <a:r>
              <a:rPr lang="zh-CN" altLang="en-US" sz="1800" dirty="0">
                <a:ea typeface="宋体" panose="02010600030101010101" pitchFamily="2" charset="-122"/>
              </a:rPr>
              <a:t>，加速度</a:t>
            </a:r>
            <a:r>
              <a:rPr lang="en-US" altLang="zh-CN" sz="1800" i="1" dirty="0">
                <a:ea typeface="宋体" panose="02010600030101010101" pitchFamily="2" charset="-122"/>
              </a:rPr>
              <a:t>a</a:t>
            </a:r>
            <a:r>
              <a:rPr lang="zh-CN" altLang="en-US" sz="1800" dirty="0">
                <a:ea typeface="宋体" panose="02010600030101010101" pitchFamily="2" charset="-122"/>
              </a:rPr>
              <a:t>，</a:t>
            </a:r>
            <a:endParaRPr lang="zh-CN" altLang="en-US" sz="1800" dirty="0">
              <a:ea typeface="宋体" panose="02010600030101010101" pitchFamily="2" charset="-122"/>
            </a:endParaRPr>
          </a:p>
          <a:p>
            <a:pPr marL="0" lvl="0" indent="0">
              <a:lnSpc>
                <a:spcPct val="130000"/>
              </a:lnSpc>
              <a:spcBef>
                <a:spcPct val="0"/>
              </a:spcBef>
              <a:buNone/>
            </a:pPr>
            <a:r>
              <a:rPr lang="zh-CN" altLang="en-US" sz="1800" dirty="0">
                <a:ea typeface="宋体" panose="02010600030101010101" pitchFamily="2" charset="-122"/>
              </a:rPr>
              <a:t>及插补的时间</a:t>
            </a:r>
            <a:r>
              <a:rPr lang="en-US" altLang="zh-CN" sz="1800" i="1" dirty="0">
                <a:ea typeface="宋体" panose="02010600030101010101" pitchFamily="2" charset="-122"/>
              </a:rPr>
              <a:t>t</a:t>
            </a:r>
            <a:r>
              <a:rPr lang="zh-CN" altLang="en-US" sz="1800" dirty="0">
                <a:ea typeface="宋体" panose="02010600030101010101" pitchFamily="2" charset="-122"/>
              </a:rPr>
              <a:t>，即机器人的伺服周期，</a:t>
            </a:r>
            <a:endParaRPr lang="zh-CN" altLang="en-US" sz="1800" dirty="0">
              <a:ea typeface="宋体" panose="02010600030101010101" pitchFamily="2" charset="-122"/>
            </a:endParaRPr>
          </a:p>
          <a:p>
            <a:pPr marL="0" lvl="0" indent="0">
              <a:lnSpc>
                <a:spcPct val="130000"/>
              </a:lnSpc>
              <a:spcBef>
                <a:spcPct val="0"/>
              </a:spcBef>
              <a:buNone/>
            </a:pPr>
            <a:r>
              <a:rPr lang="zh-CN" altLang="en-US" sz="1800" dirty="0">
                <a:ea typeface="宋体" panose="02010600030101010101" pitchFamily="2" charset="-122"/>
              </a:rPr>
              <a:t>通常为</a:t>
            </a:r>
            <a:r>
              <a:rPr lang="en-US" altLang="zh-CN" sz="1800" dirty="0">
                <a:ea typeface="宋体" panose="02010600030101010101" pitchFamily="2" charset="-122"/>
              </a:rPr>
              <a:t>20ms</a:t>
            </a:r>
            <a:r>
              <a:rPr lang="zh-CN" altLang="en-US" sz="1800" dirty="0">
                <a:ea typeface="宋体" panose="02010600030101010101" pitchFamily="2" charset="-122"/>
              </a:rPr>
              <a:t>。</a:t>
            </a:r>
            <a:endParaRPr lang="zh-CN" altLang="en-US" sz="1800" dirty="0">
              <a:ea typeface="宋体" panose="02010600030101010101" pitchFamily="2" charset="-122"/>
            </a:endParaRPr>
          </a:p>
          <a:p>
            <a:pPr marL="0" lvl="0" indent="0">
              <a:lnSpc>
                <a:spcPct val="130000"/>
              </a:lnSpc>
              <a:spcBef>
                <a:spcPct val="0"/>
              </a:spcBef>
              <a:buNone/>
            </a:pPr>
            <a:r>
              <a:rPr lang="en-US" altLang="zh-CN" sz="1800" dirty="0">
                <a:ea typeface="宋体" panose="02010600030101010101" pitchFamily="2" charset="-122"/>
              </a:rPr>
              <a:t>2</a:t>
            </a:r>
            <a:r>
              <a:rPr lang="zh-CN" altLang="en-US" sz="1800" dirty="0">
                <a:ea typeface="宋体" panose="02010600030101010101" pitchFamily="2" charset="-122"/>
              </a:rPr>
              <a:t>）计算两点之间的直线的距离</a:t>
            </a:r>
            <a:endParaRPr lang="zh-CN" altLang="en-US" sz="1800" dirty="0">
              <a:ea typeface="宋体" panose="02010600030101010101" pitchFamily="2" charset="-122"/>
            </a:endParaRPr>
          </a:p>
        </p:txBody>
      </p:sp>
      <p:graphicFrame>
        <p:nvGraphicFramePr>
          <p:cNvPr id="96306" name="Object 50"/>
          <p:cNvGraphicFramePr>
            <a:graphicFrameLocks noChangeAspect="1"/>
          </p:cNvGraphicFramePr>
          <p:nvPr/>
        </p:nvGraphicFramePr>
        <p:xfrm>
          <a:off x="3924300" y="5516563"/>
          <a:ext cx="4921250" cy="619125"/>
        </p:xfrm>
        <a:graphic>
          <a:graphicData uri="http://schemas.openxmlformats.org/presentationml/2006/ole">
            <mc:AlternateContent xmlns:mc="http://schemas.openxmlformats.org/markup-compatibility/2006">
              <mc:Choice xmlns:v="urn:schemas-microsoft-com:vml" Requires="v">
                <p:oleObj spid="_x0000_s15365" name="" r:id="rId1" imgW="2019300" imgH="254000" progId="Equation.3">
                  <p:embed/>
                </p:oleObj>
              </mc:Choice>
              <mc:Fallback>
                <p:oleObj name="" r:id="rId1" imgW="2019300" imgH="254000" progId="Equation.3">
                  <p:embed/>
                  <p:pic>
                    <p:nvPicPr>
                      <p:cNvPr id="0" name="图片 3084"/>
                      <p:cNvPicPr/>
                      <p:nvPr/>
                    </p:nvPicPr>
                    <p:blipFill>
                      <a:blip r:embed="rId2"/>
                      <a:stretch>
                        <a:fillRect/>
                      </a:stretch>
                    </p:blipFill>
                    <p:spPr>
                      <a:xfrm>
                        <a:off x="3924300" y="5516563"/>
                        <a:ext cx="4921250" cy="619125"/>
                      </a:xfrm>
                      <a:prstGeom prst="rect">
                        <a:avLst/>
                      </a:prstGeom>
                      <a:noFill/>
                      <a:ln w="38100">
                        <a:noFill/>
                        <a:miter/>
                      </a:ln>
                    </p:spPr>
                  </p:pic>
                </p:oleObj>
              </mc:Fallback>
            </mc:AlternateContent>
          </a:graphicData>
        </a:graphic>
      </p:graphicFrame>
      <p:graphicFrame>
        <p:nvGraphicFramePr>
          <p:cNvPr id="63498" name="对象 2"/>
          <p:cNvGraphicFramePr>
            <a:graphicFrameLocks noChangeAspect="1"/>
          </p:cNvGraphicFramePr>
          <p:nvPr/>
        </p:nvGraphicFramePr>
        <p:xfrm>
          <a:off x="669925" y="1196975"/>
          <a:ext cx="2289175" cy="5210175"/>
        </p:xfrm>
        <a:graphic>
          <a:graphicData uri="http://schemas.openxmlformats.org/presentationml/2006/ole">
            <mc:AlternateContent xmlns:mc="http://schemas.openxmlformats.org/markup-compatibility/2006">
              <mc:Choice xmlns:v="urn:schemas-microsoft-com:vml" Requires="v">
                <p:oleObj spid="_x0000_s15366" name="" r:id="rId3" imgW="1348740" imgH="3067050" progId="Visio.Drawing.15">
                  <p:embed/>
                </p:oleObj>
              </mc:Choice>
              <mc:Fallback>
                <p:oleObj name="" r:id="rId3" imgW="1348740" imgH="3067050" progId="Visio.Drawing.15">
                  <p:embed/>
                  <p:pic>
                    <p:nvPicPr>
                      <p:cNvPr id="0" name="图片 3085"/>
                      <p:cNvPicPr/>
                      <p:nvPr/>
                    </p:nvPicPr>
                    <p:blipFill>
                      <a:blip r:embed="rId4"/>
                      <a:stretch>
                        <a:fillRect/>
                      </a:stretch>
                    </p:blipFill>
                    <p:spPr>
                      <a:xfrm>
                        <a:off x="669925" y="1196975"/>
                        <a:ext cx="2289175" cy="5210175"/>
                      </a:xfrm>
                      <a:prstGeom prst="rect">
                        <a:avLst/>
                      </a:prstGeom>
                      <a:noFill/>
                      <a:ln w="38100">
                        <a:noFill/>
                        <a:miter/>
                      </a:ln>
                    </p:spPr>
                  </p:pic>
                </p:oleObj>
              </mc:Fallback>
            </mc:AlternateContent>
          </a:graphicData>
        </a:graphic>
      </p:graphicFrame>
      <p:sp>
        <p:nvSpPr>
          <p:cNvPr id="4" name="矩形 3"/>
          <p:cNvSpPr>
            <a:spLocks noChangeArrowheads="1"/>
          </p:cNvSpPr>
          <p:nvPr/>
        </p:nvSpPr>
        <p:spPr bwMode="auto">
          <a:xfrm>
            <a:off x="971517" y="354377"/>
            <a:ext cx="3417920"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7.3.1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空间直线插补</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6300"/>
                                        </p:tgtEl>
                                        <p:attrNameLst>
                                          <p:attrName>style.visibility</p:attrName>
                                        </p:attrNameLst>
                                      </p:cBhvr>
                                      <p:to>
                                        <p:strVal val="visible"/>
                                      </p:to>
                                    </p:set>
                                    <p:animEffect transition="in" filter="checkerboard(across)">
                                      <p:cBhvr>
                                        <p:cTn id="7" dur="500"/>
                                        <p:tgtEl>
                                          <p:spTgt spid="9630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96301"/>
                                        </p:tgtEl>
                                        <p:attrNameLst>
                                          <p:attrName>style.visibility</p:attrName>
                                        </p:attrNameLst>
                                      </p:cBhvr>
                                      <p:to>
                                        <p:strVal val="visible"/>
                                      </p:to>
                                    </p:set>
                                    <p:animEffect transition="in" filter="checkerboard(across)">
                                      <p:cBhvr>
                                        <p:cTn id="11" dur="500"/>
                                        <p:tgtEl>
                                          <p:spTgt spid="96301"/>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96302"/>
                                        </p:tgtEl>
                                        <p:attrNameLst>
                                          <p:attrName>style.visibility</p:attrName>
                                        </p:attrNameLst>
                                      </p:cBhvr>
                                      <p:to>
                                        <p:strVal val="visible"/>
                                      </p:to>
                                    </p:set>
                                    <p:animEffect transition="in" filter="checkerboard(across)">
                                      <p:cBhvr>
                                        <p:cTn id="15" dur="500"/>
                                        <p:tgtEl>
                                          <p:spTgt spid="96302"/>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96303"/>
                                        </p:tgtEl>
                                        <p:attrNameLst>
                                          <p:attrName>style.visibility</p:attrName>
                                        </p:attrNameLst>
                                      </p:cBhvr>
                                      <p:to>
                                        <p:strVal val="visible"/>
                                      </p:to>
                                    </p:set>
                                    <p:animEffect transition="in" filter="checkerboard(across)">
                                      <p:cBhvr>
                                        <p:cTn id="19" dur="500"/>
                                        <p:tgtEl>
                                          <p:spTgt spid="96303"/>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96304"/>
                                        </p:tgtEl>
                                        <p:attrNameLst>
                                          <p:attrName>style.visibility</p:attrName>
                                        </p:attrNameLst>
                                      </p:cBhvr>
                                      <p:to>
                                        <p:strVal val="visible"/>
                                      </p:to>
                                    </p:set>
                                    <p:animEffect transition="in" filter="checkerboard(across)">
                                      <p:cBhvr>
                                        <p:cTn id="24" dur="500"/>
                                        <p:tgtEl>
                                          <p:spTgt spid="96304"/>
                                        </p:tgtEl>
                                      </p:cBhvr>
                                    </p:animEffect>
                                  </p:childTnLst>
                                </p:cTn>
                              </p:par>
                            </p:childTnLst>
                          </p:cTn>
                        </p:par>
                        <p:par>
                          <p:cTn id="25" fill="hold">
                            <p:stCondLst>
                              <p:cond delay="500"/>
                            </p:stCondLst>
                            <p:childTnLst>
                              <p:par>
                                <p:cTn id="26" presetID="5" presetClass="entr" presetSubtype="10" fill="hold" grpId="0" nodeType="afterEffect">
                                  <p:stCondLst>
                                    <p:cond delay="0"/>
                                  </p:stCondLst>
                                  <p:childTnLst>
                                    <p:set>
                                      <p:cBhvr>
                                        <p:cTn id="27" dur="1" fill="hold">
                                          <p:stCondLst>
                                            <p:cond delay="0"/>
                                          </p:stCondLst>
                                        </p:cTn>
                                        <p:tgtEl>
                                          <p:spTgt spid="96305"/>
                                        </p:tgtEl>
                                        <p:attrNameLst>
                                          <p:attrName>style.visibility</p:attrName>
                                        </p:attrNameLst>
                                      </p:cBhvr>
                                      <p:to>
                                        <p:strVal val="visible"/>
                                      </p:to>
                                    </p:set>
                                    <p:animEffect transition="in" filter="checkerboard(across)">
                                      <p:cBhvr>
                                        <p:cTn id="28" dur="500"/>
                                        <p:tgtEl>
                                          <p:spTgt spid="96305"/>
                                        </p:tgtEl>
                                      </p:cBhvr>
                                    </p:animEffect>
                                  </p:childTnLst>
                                </p:cTn>
                              </p:par>
                            </p:childTnLst>
                          </p:cTn>
                        </p:par>
                        <p:par>
                          <p:cTn id="29" fill="hold">
                            <p:stCondLst>
                              <p:cond delay="1000"/>
                            </p:stCondLst>
                            <p:childTnLst>
                              <p:par>
                                <p:cTn id="30" presetID="5" presetClass="entr" presetSubtype="10" fill="hold" nodeType="afterEffect">
                                  <p:stCondLst>
                                    <p:cond delay="0"/>
                                  </p:stCondLst>
                                  <p:childTnLst>
                                    <p:set>
                                      <p:cBhvr>
                                        <p:cTn id="31" dur="1" fill="hold">
                                          <p:stCondLst>
                                            <p:cond delay="0"/>
                                          </p:stCondLst>
                                        </p:cTn>
                                        <p:tgtEl>
                                          <p:spTgt spid="96306"/>
                                        </p:tgtEl>
                                        <p:attrNameLst>
                                          <p:attrName>style.visibility</p:attrName>
                                        </p:attrNameLst>
                                      </p:cBhvr>
                                      <p:to>
                                        <p:strVal val="visible"/>
                                      </p:to>
                                    </p:set>
                                    <p:animEffect transition="in" filter="checkerboard(across)">
                                      <p:cBhvr>
                                        <p:cTn id="32" dur="500"/>
                                        <p:tgtEl>
                                          <p:spTgt spid="96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00" grpId="0"/>
      <p:bldP spid="96301" grpId="0"/>
      <p:bldP spid="96302" grpId="0"/>
      <p:bldP spid="96303" grpId="0" animBg="1"/>
      <p:bldP spid="96304" grpId="0"/>
      <p:bldP spid="9630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65"/>
          <p:cNvSpPr txBox="1"/>
          <p:nvPr/>
        </p:nvSpPr>
        <p:spPr>
          <a:xfrm>
            <a:off x="755650" y="1341438"/>
            <a:ext cx="2470150" cy="457200"/>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ea typeface="宋体" panose="02010600030101010101" pitchFamily="2" charset="-122"/>
              </a:rPr>
              <a:t>3</a:t>
            </a:r>
            <a:r>
              <a:rPr lang="zh-CN" altLang="en-US" sz="1800" dirty="0">
                <a:ea typeface="宋体" panose="02010600030101010101" pitchFamily="2" charset="-122"/>
              </a:rPr>
              <a:t>）计算插补次数</a:t>
            </a:r>
            <a:endParaRPr lang="zh-CN" altLang="en-US" sz="1800" dirty="0">
              <a:ea typeface="宋体" panose="02010600030101010101" pitchFamily="2" charset="-122"/>
            </a:endParaRPr>
          </a:p>
        </p:txBody>
      </p:sp>
      <p:graphicFrame>
        <p:nvGraphicFramePr>
          <p:cNvPr id="64515" name="Object 66"/>
          <p:cNvGraphicFramePr>
            <a:graphicFrameLocks noChangeAspect="1"/>
          </p:cNvGraphicFramePr>
          <p:nvPr/>
        </p:nvGraphicFramePr>
        <p:xfrm>
          <a:off x="3603625" y="1581150"/>
          <a:ext cx="3175000" cy="2006600"/>
        </p:xfrm>
        <a:graphic>
          <a:graphicData uri="http://schemas.openxmlformats.org/presentationml/2006/ole">
            <mc:AlternateContent xmlns:mc="http://schemas.openxmlformats.org/markup-compatibility/2006">
              <mc:Choice xmlns:v="urn:schemas-microsoft-com:vml" Requires="v">
                <p:oleObj spid="_x0000_s16387" name="" r:id="rId1" imgW="1346200" imgH="850900" progId="Equation.3">
                  <p:embed/>
                </p:oleObj>
              </mc:Choice>
              <mc:Fallback>
                <p:oleObj name="" r:id="rId1" imgW="1346200" imgH="850900" progId="Equation.3">
                  <p:embed/>
                  <p:pic>
                    <p:nvPicPr>
                      <p:cNvPr id="0" name="图片 3086"/>
                      <p:cNvPicPr/>
                      <p:nvPr/>
                    </p:nvPicPr>
                    <p:blipFill>
                      <a:blip r:embed="rId2"/>
                      <a:stretch>
                        <a:fillRect/>
                      </a:stretch>
                    </p:blipFill>
                    <p:spPr>
                      <a:xfrm>
                        <a:off x="3603625" y="1581150"/>
                        <a:ext cx="3175000" cy="2006600"/>
                      </a:xfrm>
                      <a:prstGeom prst="rect">
                        <a:avLst/>
                      </a:prstGeom>
                      <a:noFill/>
                      <a:ln w="38100">
                        <a:noFill/>
                        <a:miter/>
                      </a:ln>
                    </p:spPr>
                  </p:pic>
                </p:oleObj>
              </mc:Fallback>
            </mc:AlternateContent>
          </a:graphicData>
        </a:graphic>
      </p:graphicFrame>
      <p:sp>
        <p:nvSpPr>
          <p:cNvPr id="97347" name="Text Box 67"/>
          <p:cNvSpPr txBox="1"/>
          <p:nvPr/>
        </p:nvSpPr>
        <p:spPr>
          <a:xfrm>
            <a:off x="736600" y="4151313"/>
            <a:ext cx="2852738" cy="646112"/>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ea typeface="宋体" panose="02010600030101010101" pitchFamily="2" charset="-122"/>
              </a:rPr>
              <a:t>4</a:t>
            </a:r>
            <a:r>
              <a:rPr lang="zh-CN" altLang="en-US" sz="1800" dirty="0">
                <a:ea typeface="宋体" panose="02010600030101010101" pitchFamily="2" charset="-122"/>
              </a:rPr>
              <a:t>）</a:t>
            </a:r>
            <a:r>
              <a:rPr lang="zh-CN" altLang="zh-CN" sz="1800" dirty="0">
                <a:ea typeface="宋体" panose="02010600030101010101" pitchFamily="2" charset="-122"/>
              </a:rPr>
              <a:t>求得各插补点坐标值</a:t>
            </a:r>
            <a:r>
              <a:rPr lang="zh-CN" altLang="en-US" sz="1800" dirty="0">
                <a:ea typeface="宋体" panose="02010600030101010101" pitchFamily="2" charset="-122"/>
              </a:rPr>
              <a:t>。</a:t>
            </a:r>
            <a:endParaRPr lang="zh-CN" altLang="zh-CN" sz="1800" dirty="0">
              <a:ea typeface="宋体" panose="02010600030101010101" pitchFamily="2" charset="-122"/>
            </a:endParaRPr>
          </a:p>
          <a:p>
            <a:pPr marL="0" lvl="0" indent="0">
              <a:spcBef>
                <a:spcPct val="0"/>
              </a:spcBef>
              <a:buNone/>
            </a:pPr>
            <a:endParaRPr lang="zh-CN" altLang="en-US" sz="1800" dirty="0">
              <a:ea typeface="宋体" panose="02010600030101010101" pitchFamily="2" charset="-122"/>
            </a:endParaRPr>
          </a:p>
        </p:txBody>
      </p:sp>
      <p:sp>
        <p:nvSpPr>
          <p:cNvPr id="6" name="Text Box 67"/>
          <p:cNvSpPr txBox="1"/>
          <p:nvPr/>
        </p:nvSpPr>
        <p:spPr>
          <a:xfrm>
            <a:off x="715963" y="5013325"/>
            <a:ext cx="5391150" cy="646113"/>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dirty="0">
                <a:ea typeface="宋体" panose="02010600030101010101" pitchFamily="2" charset="-122"/>
              </a:rPr>
              <a:t>5</a:t>
            </a:r>
            <a:r>
              <a:rPr lang="zh-CN" altLang="en-US" sz="1800" dirty="0">
                <a:ea typeface="宋体" panose="02010600030101010101" pitchFamily="2" charset="-122"/>
              </a:rPr>
              <a:t>）应用运动学逆解算法求解各插补点的关节变量。</a:t>
            </a:r>
            <a:endParaRPr lang="zh-CN" altLang="zh-CN" sz="1800" dirty="0">
              <a:ea typeface="宋体" panose="02010600030101010101" pitchFamily="2" charset="-122"/>
            </a:endParaRPr>
          </a:p>
          <a:p>
            <a:pPr marL="0" lvl="0" indent="0">
              <a:spcBef>
                <a:spcPct val="0"/>
              </a:spcBef>
              <a:buNone/>
            </a:pPr>
            <a:endParaRPr lang="zh-CN" altLang="en-US" sz="1800" dirty="0">
              <a:ea typeface="宋体" panose="02010600030101010101" pitchFamily="2" charset="-122"/>
            </a:endParaRPr>
          </a:p>
        </p:txBody>
      </p:sp>
      <p:sp>
        <p:nvSpPr>
          <p:cNvPr id="2" name="矩形 1"/>
          <p:cNvSpPr>
            <a:spLocks noChangeArrowheads="1"/>
          </p:cNvSpPr>
          <p:nvPr/>
        </p:nvSpPr>
        <p:spPr bwMode="auto">
          <a:xfrm>
            <a:off x="1403648" y="349272"/>
            <a:ext cx="3417920"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7.3.1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空间直线插补</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7347"/>
                                        </p:tgtEl>
                                        <p:attrNameLst>
                                          <p:attrName>style.visibility</p:attrName>
                                        </p:attrNameLst>
                                      </p:cBhvr>
                                      <p:to>
                                        <p:strVal val="visible"/>
                                      </p:to>
                                    </p:set>
                                    <p:animEffect transition="in" filter="checkerboard(across)">
                                      <p:cBhvr>
                                        <p:cTn id="7" dur="500"/>
                                        <p:tgtEl>
                                          <p:spTgt spid="9734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47"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p:cNvSpPr txBox="1">
            <a:spLocks noGrp="1"/>
          </p:cNvSpPr>
          <p:nvPr>
            <p:ph type="dt" sz="half" idx="2"/>
          </p:nvPr>
        </p:nvSpPr>
        <p:spPr/>
        <p:txBody>
          <a:bodyPr lIns="91436" tIns="45718" rIns="91436" bIns="45718"/>
          <a:lstStyle/>
          <a:p>
            <a:pPr marL="0" indent="0" eaLnBrk="1" hangingPunct="1">
              <a:spcBef>
                <a:spcPct val="0"/>
              </a:spcBef>
              <a:buNone/>
            </a:pPr>
            <a:fld id="{BB962C8B-B14F-4D97-AF65-F5344CB8AC3E}" type="datetime1">
              <a:rPr lang="zh-CN" altLang="en-US" sz="1300" dirty="0">
                <a:latin typeface="+mn-lt"/>
                <a:ea typeface="宋体" panose="02010600030101010101" pitchFamily="2" charset="-122"/>
                <a:cs typeface="+mn-cs"/>
              </a:rPr>
            </a:fld>
            <a:endParaRPr lang="zh-CN" altLang="en-US" sz="1300" dirty="0">
              <a:latin typeface="+mn-lt"/>
              <a:ea typeface="宋体" panose="02010600030101010101" pitchFamily="2" charset="-122"/>
              <a:cs typeface="+mn-cs"/>
            </a:endParaRPr>
          </a:p>
        </p:txBody>
      </p:sp>
      <p:sp>
        <p:nvSpPr>
          <p:cNvPr id="65539" name="灯片编号占位符 5"/>
          <p:cNvSpPr txBox="1">
            <a:spLocks noGrp="1"/>
          </p:cNvSpPr>
          <p:nvPr>
            <p:ph type="sldNum" sz="quarter" idx="4"/>
          </p:nvPr>
        </p:nvSpPr>
        <p:spPr>
          <a:xfrm>
            <a:off x="3124200" y="6248400"/>
            <a:ext cx="2895600" cy="457200"/>
          </a:xfrm>
        </p:spPr>
        <p:txBody>
          <a:bodyPr lIns="91436" tIns="45718" rIns="91436" bIns="45718"/>
          <a:lstStyle/>
          <a:p>
            <a:pPr marL="0" indent="0" algn="ctr" eaLnBrk="1" hangingPunct="1">
              <a:spcBef>
                <a:spcPct val="0"/>
              </a:spcBef>
              <a:buNone/>
            </a:pPr>
            <a:r>
              <a:rPr lang="zh-CN" altLang="en-US" sz="1300" dirty="0">
                <a:latin typeface="+mn-lt"/>
                <a:ea typeface="宋体" panose="02010600030101010101" pitchFamily="2" charset="-122"/>
                <a:cs typeface="+mn-cs"/>
              </a:rPr>
              <a:t>-</a:t>
            </a:r>
            <a:fld id="{9A0DB2DC-4C9A-4742-B13C-FB6460FD3503}" type="slidenum">
              <a:rPr lang="zh-CN" altLang="en-US" sz="1300" dirty="0">
                <a:latin typeface="+mn-lt"/>
                <a:ea typeface="宋体" panose="02010600030101010101" pitchFamily="2" charset="-122"/>
                <a:cs typeface="+mn-cs"/>
              </a:rPr>
            </a:fld>
            <a:r>
              <a:rPr lang="en-US" altLang="zh-CN" sz="1300" dirty="0">
                <a:latin typeface="+mn-lt"/>
                <a:ea typeface="宋体" panose="02010600030101010101" pitchFamily="2" charset="-122"/>
                <a:cs typeface="+mn-cs"/>
              </a:rPr>
              <a:t>-</a:t>
            </a:r>
            <a:endParaRPr lang="en-US" altLang="zh-CN" sz="1300" dirty="0">
              <a:latin typeface="+mn-lt"/>
              <a:ea typeface="宋体" panose="02010600030101010101" pitchFamily="2" charset="-122"/>
              <a:cs typeface="+mn-cs"/>
            </a:endParaRPr>
          </a:p>
        </p:txBody>
      </p:sp>
      <p:sp>
        <p:nvSpPr>
          <p:cNvPr id="65540" name="Rectangle 2"/>
          <p:cNvSpPr>
            <a:spLocks noGrp="1"/>
          </p:cNvSpPr>
          <p:nvPr>
            <p:ph type="title"/>
          </p:nvPr>
        </p:nvSpPr>
        <p:spPr>
          <a:xfrm>
            <a:off x="5867400" y="287338"/>
            <a:ext cx="2970213" cy="827087"/>
          </a:xfrm>
        </p:spPr>
        <p:txBody>
          <a:bodyPr vert="horz" wrap="square" lIns="91436" tIns="45718" rIns="91436" bIns="45718" anchor="ctr" anchorCtr="0"/>
          <a:lstStyle/>
          <a:p>
            <a:r>
              <a:rPr lang="zh-CN" altLang="en-US" sz="2000" dirty="0">
                <a:ea typeface="宋体" panose="02010600030101010101" pitchFamily="2" charset="-122"/>
              </a:rPr>
              <a:t>平面圆弧插补</a:t>
            </a:r>
            <a:endParaRPr lang="zh-CN" altLang="en-US" sz="2000" dirty="0">
              <a:ea typeface="宋体" panose="02010600030101010101" pitchFamily="2" charset="-122"/>
            </a:endParaRPr>
          </a:p>
        </p:txBody>
      </p:sp>
      <p:sp>
        <p:nvSpPr>
          <p:cNvPr id="65541" name="Rectangle 3"/>
          <p:cNvSpPr>
            <a:spLocks noGrp="1"/>
          </p:cNvSpPr>
          <p:nvPr>
            <p:ph idx="1"/>
          </p:nvPr>
        </p:nvSpPr>
        <p:spPr>
          <a:xfrm>
            <a:off x="531813" y="1065213"/>
            <a:ext cx="8305800" cy="1677987"/>
          </a:xfrm>
        </p:spPr>
        <p:txBody>
          <a:bodyPr vert="horz" wrap="square" lIns="91436" tIns="45718" rIns="91436" bIns="45718" anchor="t" anchorCtr="0"/>
          <a:lstStyle/>
          <a:p>
            <a:r>
              <a:rPr lang="zh-CN" altLang="en-US" sz="2400" dirty="0">
                <a:solidFill>
                  <a:srgbClr val="000000"/>
                </a:solidFill>
                <a:latin typeface="Times New Roman" panose="02020603050405020304" pitchFamily="18" charset="0"/>
                <a:ea typeface="宋体" panose="02010600030101010101" pitchFamily="2" charset="-122"/>
              </a:rPr>
              <a:t>平面圆弧是指圆弧平面与基坐标系的三大平面之一重合，以</a:t>
            </a:r>
            <a:r>
              <a:rPr lang="en-US" altLang="zh-CN" sz="2400" i="1" dirty="0">
                <a:solidFill>
                  <a:srgbClr val="000000"/>
                </a:solidFill>
                <a:ea typeface="宋体" panose="02010600030101010101" pitchFamily="2" charset="-122"/>
              </a:rPr>
              <a:t>XOY</a:t>
            </a:r>
            <a:r>
              <a:rPr lang="zh-CN" altLang="en-US" sz="2400" dirty="0">
                <a:solidFill>
                  <a:srgbClr val="000000"/>
                </a:solidFill>
                <a:latin typeface="Times New Roman" panose="02020603050405020304" pitchFamily="18" charset="0"/>
                <a:ea typeface="宋体" panose="02010600030101010101" pitchFamily="2" charset="-122"/>
              </a:rPr>
              <a:t>平面圆弧为例。已知不在一条直线上的三点</a:t>
            </a:r>
            <a:r>
              <a:rPr lang="en-US" altLang="zh-CN" sz="2400" i="1" dirty="0">
                <a:solidFill>
                  <a:srgbClr val="000000"/>
                </a:solidFill>
                <a:ea typeface="宋体" panose="02010600030101010101" pitchFamily="2" charset="-122"/>
              </a:rPr>
              <a:t>P</a:t>
            </a:r>
            <a:r>
              <a:rPr lang="en-US" altLang="zh-CN" sz="2400" baseline="-30000" dirty="0">
                <a:solidFill>
                  <a:srgbClr val="000000"/>
                </a:solidFill>
                <a:ea typeface="宋体" panose="02010600030101010101" pitchFamily="2" charset="-122"/>
              </a:rPr>
              <a:t>1</a:t>
            </a:r>
            <a:r>
              <a:rPr lang="zh-CN" altLang="en-US" sz="2400" dirty="0">
                <a:solidFill>
                  <a:srgbClr val="000000"/>
                </a:solidFill>
                <a:latin typeface="Times New Roman" panose="02020603050405020304" pitchFamily="18" charset="0"/>
                <a:ea typeface="宋体" panose="02010600030101010101" pitchFamily="2" charset="-122"/>
              </a:rPr>
              <a:t>、</a:t>
            </a:r>
            <a:r>
              <a:rPr lang="en-US" altLang="zh-CN" sz="2400" i="1" dirty="0">
                <a:solidFill>
                  <a:srgbClr val="000000"/>
                </a:solidFill>
                <a:ea typeface="宋体" panose="02010600030101010101" pitchFamily="2" charset="-122"/>
              </a:rPr>
              <a:t>P</a:t>
            </a:r>
            <a:r>
              <a:rPr lang="en-US" altLang="zh-CN" sz="2400" baseline="-30000" dirty="0">
                <a:solidFill>
                  <a:srgbClr val="000000"/>
                </a:solidFill>
                <a:ea typeface="宋体" panose="02010600030101010101" pitchFamily="2" charset="-122"/>
              </a:rPr>
              <a:t>2</a:t>
            </a:r>
            <a:r>
              <a:rPr lang="zh-CN" altLang="en-US" sz="2400" dirty="0">
                <a:solidFill>
                  <a:srgbClr val="000000"/>
                </a:solidFill>
                <a:latin typeface="Times New Roman" panose="02020603050405020304" pitchFamily="18" charset="0"/>
                <a:ea typeface="宋体" panose="02010600030101010101" pitchFamily="2" charset="-122"/>
              </a:rPr>
              <a:t>、</a:t>
            </a:r>
            <a:r>
              <a:rPr lang="en-US" altLang="zh-CN" sz="2400" i="1" dirty="0">
                <a:solidFill>
                  <a:srgbClr val="000000"/>
                </a:solidFill>
                <a:ea typeface="宋体" panose="02010600030101010101" pitchFamily="2" charset="-122"/>
              </a:rPr>
              <a:t>P</a:t>
            </a:r>
            <a:r>
              <a:rPr lang="en-US" altLang="zh-CN" sz="2400" baseline="-30000" dirty="0">
                <a:solidFill>
                  <a:srgbClr val="000000"/>
                </a:solidFill>
                <a:ea typeface="宋体" panose="02010600030101010101" pitchFamily="2" charset="-122"/>
              </a:rPr>
              <a:t>3</a:t>
            </a:r>
            <a:r>
              <a:rPr lang="zh-CN" altLang="en-US" sz="2400" dirty="0">
                <a:solidFill>
                  <a:srgbClr val="000000"/>
                </a:solidFill>
                <a:latin typeface="Times New Roman" panose="02020603050405020304" pitchFamily="18" charset="0"/>
                <a:ea typeface="宋体" panose="02010600030101010101" pitchFamily="2" charset="-122"/>
              </a:rPr>
              <a:t>及这三点对应的机器人手端的姿态，如图所示。</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2" name="矩形 1"/>
          <p:cNvSpPr>
            <a:spLocks noChangeArrowheads="1"/>
          </p:cNvSpPr>
          <p:nvPr/>
        </p:nvSpPr>
        <p:spPr bwMode="auto">
          <a:xfrm>
            <a:off x="1403648" y="349272"/>
            <a:ext cx="3417920"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7.3.2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圆弧插补</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pic>
        <p:nvPicPr>
          <p:cNvPr id="65543" name="图片 1488" descr="3-5"/>
          <p:cNvPicPr>
            <a:picLocks noChangeAspect="1"/>
          </p:cNvPicPr>
          <p:nvPr/>
        </p:nvPicPr>
        <p:blipFill>
          <a:blip r:embed="rId1"/>
          <a:stretch>
            <a:fillRect/>
          </a:stretch>
        </p:blipFill>
        <p:spPr>
          <a:xfrm>
            <a:off x="1370013" y="2832100"/>
            <a:ext cx="2986087" cy="2087563"/>
          </a:xfrm>
          <a:prstGeom prst="rect">
            <a:avLst/>
          </a:prstGeom>
          <a:noFill/>
          <a:ln w="9525">
            <a:noFill/>
          </a:ln>
        </p:spPr>
      </p:pic>
      <p:pic>
        <p:nvPicPr>
          <p:cNvPr id="65544" name="图片 1489" descr="3-6"/>
          <p:cNvPicPr>
            <a:picLocks noChangeAspect="1"/>
          </p:cNvPicPr>
          <p:nvPr/>
        </p:nvPicPr>
        <p:blipFill>
          <a:blip r:embed="rId2"/>
          <a:stretch>
            <a:fillRect/>
          </a:stretch>
        </p:blipFill>
        <p:spPr>
          <a:xfrm>
            <a:off x="5575300" y="2832100"/>
            <a:ext cx="2166938" cy="1930400"/>
          </a:xfrm>
          <a:prstGeom prst="rect">
            <a:avLst/>
          </a:prstGeom>
          <a:noFill/>
          <a:ln w="9525">
            <a:noFill/>
          </a:ln>
        </p:spPr>
      </p:pic>
      <p:sp>
        <p:nvSpPr>
          <p:cNvPr id="65545" name="Rectangle 5"/>
          <p:cNvSpPr/>
          <p:nvPr/>
        </p:nvSpPr>
        <p:spPr>
          <a:xfrm>
            <a:off x="873125" y="5011738"/>
            <a:ext cx="5683250" cy="307975"/>
          </a:xfrm>
          <a:prstGeom prst="rect">
            <a:avLst/>
          </a:prstGeom>
          <a:noFill/>
          <a:ln w="9525">
            <a:noFill/>
          </a:ln>
        </p:spPr>
        <p:txBody>
          <a:bodyPr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457200">
              <a:spcBef>
                <a:spcPct val="0"/>
              </a:spcBef>
              <a:buNone/>
            </a:pPr>
            <a:r>
              <a:rPr lang="zh-CN" altLang="zh-CN" sz="1400" dirty="0">
                <a:latin typeface="Times New Roman" panose="02020603050405020304" pitchFamily="18" charset="0"/>
                <a:ea typeface="宋体" panose="02010600030101010101" pitchFamily="2" charset="-122"/>
              </a:rPr>
              <a:t>图</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由已知的三点</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1</a:t>
            </a:r>
            <a:r>
              <a:rPr lang="zh-CN" altLang="en-US" sz="1400" dirty="0">
                <a:latin typeface="Times New Roman" panose="02020603050405020304" pitchFamily="18" charset="0"/>
                <a:ea typeface="宋体" panose="02010600030101010101" pitchFamily="2" charset="-122"/>
              </a:rPr>
              <a:t>、</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2</a:t>
            </a:r>
            <a:r>
              <a:rPr lang="zh-CN" altLang="en-US" sz="1400" dirty="0">
                <a:latin typeface="Times New Roman" panose="02020603050405020304" pitchFamily="18" charset="0"/>
                <a:ea typeface="宋体" panose="02010600030101010101" pitchFamily="2" charset="-122"/>
              </a:rPr>
              <a:t>、</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3</a:t>
            </a:r>
            <a:r>
              <a:rPr lang="zh-CN" altLang="en-US" sz="1400" dirty="0">
                <a:latin typeface="Times New Roman" panose="02020603050405020304" pitchFamily="18" charset="0"/>
                <a:ea typeface="宋体" panose="02010600030101010101" pitchFamily="2" charset="-122"/>
              </a:rPr>
              <a:t>决定的圆弧</a:t>
            </a:r>
            <a:endParaRPr lang="zh-CN" altLang="en-US" sz="1400" dirty="0">
              <a:ea typeface="宋体" panose="02010600030101010101" pitchFamily="2" charset="-122"/>
            </a:endParaRPr>
          </a:p>
        </p:txBody>
      </p:sp>
      <p:sp>
        <p:nvSpPr>
          <p:cNvPr id="65546" name="Rectangle 5"/>
          <p:cNvSpPr/>
          <p:nvPr/>
        </p:nvSpPr>
        <p:spPr>
          <a:xfrm>
            <a:off x="5575300" y="4881563"/>
            <a:ext cx="3100388" cy="307975"/>
          </a:xfrm>
          <a:prstGeom prst="rect">
            <a:avLst/>
          </a:prstGeom>
          <a:noFill/>
          <a:ln w="9525">
            <a:noFill/>
          </a:ln>
        </p:spPr>
        <p:txBody>
          <a:bodyPr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457200">
              <a:spcBef>
                <a:spcPct val="0"/>
              </a:spcBef>
              <a:buNone/>
            </a:pPr>
            <a:r>
              <a:rPr lang="zh-CN" altLang="en-US" sz="1400" dirty="0">
                <a:latin typeface="Times New Roman" panose="02020603050405020304" pitchFamily="18" charset="0"/>
                <a:ea typeface="宋体" panose="02010600030101010101" pitchFamily="2" charset="-122"/>
              </a:rPr>
              <a:t>图</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圆弧插补</a:t>
            </a:r>
            <a:endParaRPr lang="zh-CN" altLang="en-US" sz="1400" dirty="0">
              <a:ea typeface="宋体" panose="02010600030101010101" pitchFamily="2" charset="-122"/>
            </a:endParaRPr>
          </a:p>
        </p:txBody>
      </p:sp>
    </p:spTree>
  </p:cSld>
  <p:clrMapOvr>
    <a:masterClrMapping/>
  </p:clrMapOvr>
  <p:transition spd="slow">
    <p:split orient="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p:cNvSpPr txBox="1">
            <a:spLocks noGrp="1"/>
          </p:cNvSpPr>
          <p:nvPr>
            <p:ph type="dt" sz="half" idx="2"/>
          </p:nvPr>
        </p:nvSpPr>
        <p:spPr/>
        <p:txBody>
          <a:bodyPr lIns="91436" tIns="45718" rIns="91436" bIns="45718"/>
          <a:lstStyle/>
          <a:p>
            <a:pPr marL="0" indent="0" eaLnBrk="1" hangingPunct="1">
              <a:spcBef>
                <a:spcPct val="0"/>
              </a:spcBef>
              <a:buNone/>
            </a:pPr>
            <a:fld id="{BB962C8B-B14F-4D97-AF65-F5344CB8AC3E}" type="datetime1">
              <a:rPr lang="zh-CN" altLang="en-US" sz="1300" dirty="0">
                <a:latin typeface="+mn-lt"/>
                <a:ea typeface="宋体" panose="02010600030101010101" pitchFamily="2" charset="-122"/>
                <a:cs typeface="+mn-cs"/>
              </a:rPr>
            </a:fld>
            <a:endParaRPr lang="zh-CN" altLang="en-US" sz="1300" dirty="0">
              <a:latin typeface="+mn-lt"/>
              <a:ea typeface="宋体" panose="02010600030101010101" pitchFamily="2" charset="-122"/>
              <a:cs typeface="+mn-cs"/>
            </a:endParaRPr>
          </a:p>
        </p:txBody>
      </p:sp>
      <p:sp>
        <p:nvSpPr>
          <p:cNvPr id="66563" name="灯片编号占位符 5"/>
          <p:cNvSpPr txBox="1">
            <a:spLocks noGrp="1"/>
          </p:cNvSpPr>
          <p:nvPr>
            <p:ph type="sldNum" sz="quarter" idx="4"/>
          </p:nvPr>
        </p:nvSpPr>
        <p:spPr>
          <a:xfrm>
            <a:off x="3124200" y="6248400"/>
            <a:ext cx="2895600" cy="457200"/>
          </a:xfrm>
        </p:spPr>
        <p:txBody>
          <a:bodyPr lIns="91436" tIns="45718" rIns="91436" bIns="45718"/>
          <a:lstStyle/>
          <a:p>
            <a:pPr marL="0" indent="0" algn="ctr" eaLnBrk="1" hangingPunct="1">
              <a:spcBef>
                <a:spcPct val="0"/>
              </a:spcBef>
              <a:buNone/>
            </a:pPr>
            <a:r>
              <a:rPr lang="zh-CN" altLang="en-US" sz="1300" dirty="0">
                <a:latin typeface="+mn-lt"/>
                <a:ea typeface="宋体" panose="02010600030101010101" pitchFamily="2" charset="-122"/>
                <a:cs typeface="+mn-cs"/>
              </a:rPr>
              <a:t>-</a:t>
            </a:r>
            <a:fld id="{9A0DB2DC-4C9A-4742-B13C-FB6460FD3503}" type="slidenum">
              <a:rPr lang="zh-CN" altLang="en-US" sz="1300" dirty="0">
                <a:latin typeface="+mn-lt"/>
                <a:ea typeface="宋体" panose="02010600030101010101" pitchFamily="2" charset="-122"/>
                <a:cs typeface="+mn-cs"/>
              </a:rPr>
            </a:fld>
            <a:r>
              <a:rPr lang="en-US" altLang="zh-CN" sz="1300" dirty="0">
                <a:latin typeface="+mn-lt"/>
                <a:ea typeface="宋体" panose="02010600030101010101" pitchFamily="2" charset="-122"/>
                <a:cs typeface="+mn-cs"/>
              </a:rPr>
              <a:t>-</a:t>
            </a:r>
            <a:endParaRPr lang="en-US" altLang="zh-CN" sz="1300" dirty="0">
              <a:latin typeface="+mn-lt"/>
              <a:ea typeface="宋体" panose="02010600030101010101" pitchFamily="2" charset="-122"/>
              <a:cs typeface="+mn-cs"/>
            </a:endParaRPr>
          </a:p>
        </p:txBody>
      </p:sp>
      <p:sp>
        <p:nvSpPr>
          <p:cNvPr id="66564" name="Rectangle 2"/>
          <p:cNvSpPr>
            <a:spLocks noGrp="1"/>
          </p:cNvSpPr>
          <p:nvPr>
            <p:ph type="title"/>
          </p:nvPr>
        </p:nvSpPr>
        <p:spPr>
          <a:xfrm>
            <a:off x="5867400" y="287338"/>
            <a:ext cx="2665413" cy="827087"/>
          </a:xfrm>
        </p:spPr>
        <p:txBody>
          <a:bodyPr vert="horz" wrap="square" lIns="91436" tIns="45718" rIns="91436" bIns="45718" anchor="ctr" anchorCtr="0"/>
          <a:lstStyle/>
          <a:p>
            <a:r>
              <a:rPr lang="zh-CN" altLang="en-US" sz="2000" dirty="0">
                <a:ea typeface="宋体" panose="02010600030101010101" pitchFamily="2" charset="-122"/>
              </a:rPr>
              <a:t>平面圆弧插补</a:t>
            </a:r>
            <a:endParaRPr lang="zh-CN" altLang="en-US" sz="2000" dirty="0">
              <a:ea typeface="宋体" panose="02010600030101010101" pitchFamily="2" charset="-122"/>
            </a:endParaRPr>
          </a:p>
        </p:txBody>
      </p:sp>
      <p:pic>
        <p:nvPicPr>
          <p:cNvPr id="66565" name="图片 1488" descr="3-5"/>
          <p:cNvPicPr>
            <a:picLocks noChangeAspect="1"/>
          </p:cNvPicPr>
          <p:nvPr/>
        </p:nvPicPr>
        <p:blipFill>
          <a:blip r:embed="rId1"/>
          <a:stretch>
            <a:fillRect/>
          </a:stretch>
        </p:blipFill>
        <p:spPr>
          <a:xfrm>
            <a:off x="492125" y="3652838"/>
            <a:ext cx="2986088" cy="2087562"/>
          </a:xfrm>
          <a:prstGeom prst="rect">
            <a:avLst/>
          </a:prstGeom>
          <a:noFill/>
          <a:ln w="9525">
            <a:noFill/>
          </a:ln>
        </p:spPr>
      </p:pic>
      <p:sp>
        <p:nvSpPr>
          <p:cNvPr id="66566" name="Rectangle 3"/>
          <p:cNvSpPr/>
          <p:nvPr/>
        </p:nvSpPr>
        <p:spPr>
          <a:xfrm>
            <a:off x="1984375" y="1990725"/>
            <a:ext cx="6548438" cy="457200"/>
          </a:xfrm>
          <a:prstGeom prst="rect">
            <a:avLst/>
          </a:prstGeom>
          <a:noFill/>
          <a:ln w="9525">
            <a:noFill/>
          </a:ln>
        </p:spPr>
        <p:txBody>
          <a:bodyPr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66567" name="Rectangle 5"/>
          <p:cNvSpPr/>
          <p:nvPr/>
        </p:nvSpPr>
        <p:spPr>
          <a:xfrm>
            <a:off x="-250825" y="5765800"/>
            <a:ext cx="5683250" cy="307975"/>
          </a:xfrm>
          <a:prstGeom prst="rect">
            <a:avLst/>
          </a:prstGeom>
          <a:noFill/>
          <a:ln w="9525">
            <a:noFill/>
          </a:ln>
        </p:spPr>
        <p:txBody>
          <a:bodyPr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457200">
              <a:spcBef>
                <a:spcPct val="0"/>
              </a:spcBef>
              <a:buNone/>
            </a:pPr>
            <a:r>
              <a:rPr lang="zh-CN" altLang="zh-CN" sz="1400" dirty="0">
                <a:latin typeface="Times New Roman" panose="02020603050405020304" pitchFamily="18" charset="0"/>
                <a:ea typeface="宋体" panose="02010600030101010101" pitchFamily="2" charset="-122"/>
              </a:rPr>
              <a:t>图</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由已知的三点</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1</a:t>
            </a:r>
            <a:r>
              <a:rPr lang="zh-CN" altLang="en-US" sz="1400" dirty="0">
                <a:latin typeface="Times New Roman" panose="02020603050405020304" pitchFamily="18" charset="0"/>
                <a:ea typeface="宋体" panose="02010600030101010101" pitchFamily="2" charset="-122"/>
              </a:rPr>
              <a:t>、</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2</a:t>
            </a:r>
            <a:r>
              <a:rPr lang="zh-CN" altLang="en-US" sz="1400" dirty="0">
                <a:latin typeface="Times New Roman" panose="02020603050405020304" pitchFamily="18" charset="0"/>
                <a:ea typeface="宋体" panose="02010600030101010101" pitchFamily="2" charset="-122"/>
              </a:rPr>
              <a:t>、</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3</a:t>
            </a:r>
            <a:r>
              <a:rPr lang="zh-CN" altLang="en-US" sz="1400" dirty="0">
                <a:latin typeface="Times New Roman" panose="02020603050405020304" pitchFamily="18" charset="0"/>
                <a:ea typeface="宋体" panose="02010600030101010101" pitchFamily="2" charset="-122"/>
              </a:rPr>
              <a:t>决定的圆弧</a:t>
            </a:r>
            <a:endParaRPr lang="zh-CN" altLang="en-US" sz="1400" dirty="0">
              <a:ea typeface="宋体" panose="02010600030101010101" pitchFamily="2" charset="-122"/>
            </a:endParaRPr>
          </a:p>
        </p:txBody>
      </p:sp>
      <p:pic>
        <p:nvPicPr>
          <p:cNvPr id="66568" name="图片 10"/>
          <p:cNvPicPr>
            <a:picLocks noChangeAspect="1"/>
          </p:cNvPicPr>
          <p:nvPr/>
        </p:nvPicPr>
        <p:blipFill>
          <a:blip r:embed="rId2"/>
          <a:stretch>
            <a:fillRect/>
          </a:stretch>
        </p:blipFill>
        <p:spPr>
          <a:xfrm>
            <a:off x="611188" y="1166813"/>
            <a:ext cx="6772275" cy="2266950"/>
          </a:xfrm>
          <a:prstGeom prst="rect">
            <a:avLst/>
          </a:prstGeom>
          <a:noFill/>
          <a:ln w="9525">
            <a:noFill/>
          </a:ln>
        </p:spPr>
      </p:pic>
      <p:sp>
        <p:nvSpPr>
          <p:cNvPr id="14" name="矩形 13"/>
          <p:cNvSpPr>
            <a:spLocks noChangeArrowheads="1"/>
          </p:cNvSpPr>
          <p:nvPr/>
        </p:nvSpPr>
        <p:spPr bwMode="auto">
          <a:xfrm>
            <a:off x="1403648" y="349272"/>
            <a:ext cx="3417920"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7.3.2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圆弧插补</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Tree>
  </p:cSld>
  <p:clrMapOvr>
    <a:masterClrMapping/>
  </p:clrMapOvr>
  <p:transition spd="slow">
    <p:split orient="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3"/>
          <p:cNvSpPr txBox="1">
            <a:spLocks noGrp="1"/>
          </p:cNvSpPr>
          <p:nvPr>
            <p:ph type="dt" sz="half" idx="2"/>
          </p:nvPr>
        </p:nvSpPr>
        <p:spPr/>
        <p:txBody>
          <a:bodyPr lIns="91436" tIns="45718" rIns="91436" bIns="45718"/>
          <a:lstStyle/>
          <a:p>
            <a:pPr marL="0" indent="0" eaLnBrk="1" hangingPunct="1">
              <a:spcBef>
                <a:spcPct val="0"/>
              </a:spcBef>
              <a:buNone/>
            </a:pPr>
            <a:fld id="{BB962C8B-B14F-4D97-AF65-F5344CB8AC3E}" type="datetime1">
              <a:rPr lang="zh-CN" altLang="en-US" sz="1300" dirty="0">
                <a:latin typeface="+mn-lt"/>
                <a:ea typeface="宋体" panose="02010600030101010101" pitchFamily="2" charset="-122"/>
                <a:cs typeface="+mn-cs"/>
              </a:rPr>
            </a:fld>
            <a:endParaRPr lang="zh-CN" altLang="en-US" sz="1300" dirty="0">
              <a:latin typeface="+mn-lt"/>
              <a:ea typeface="宋体" panose="02010600030101010101" pitchFamily="2" charset="-122"/>
              <a:cs typeface="+mn-cs"/>
            </a:endParaRPr>
          </a:p>
        </p:txBody>
      </p:sp>
      <p:sp>
        <p:nvSpPr>
          <p:cNvPr id="67587" name="灯片编号占位符 5"/>
          <p:cNvSpPr txBox="1">
            <a:spLocks noGrp="1"/>
          </p:cNvSpPr>
          <p:nvPr>
            <p:ph type="sldNum" sz="quarter" idx="4"/>
          </p:nvPr>
        </p:nvSpPr>
        <p:spPr>
          <a:xfrm>
            <a:off x="3124200" y="6248400"/>
            <a:ext cx="2895600" cy="457200"/>
          </a:xfrm>
        </p:spPr>
        <p:txBody>
          <a:bodyPr lIns="91436" tIns="45718" rIns="91436" bIns="45718"/>
          <a:lstStyle/>
          <a:p>
            <a:pPr marL="0" indent="0" algn="ctr" eaLnBrk="1" hangingPunct="1">
              <a:spcBef>
                <a:spcPct val="0"/>
              </a:spcBef>
              <a:buNone/>
            </a:pPr>
            <a:r>
              <a:rPr lang="zh-CN" altLang="en-US" sz="1300" dirty="0">
                <a:latin typeface="+mn-lt"/>
                <a:ea typeface="宋体" panose="02010600030101010101" pitchFamily="2" charset="-122"/>
                <a:cs typeface="+mn-cs"/>
              </a:rPr>
              <a:t>-</a:t>
            </a:r>
            <a:fld id="{9A0DB2DC-4C9A-4742-B13C-FB6460FD3503}" type="slidenum">
              <a:rPr lang="zh-CN" altLang="en-US" sz="1300" dirty="0">
                <a:latin typeface="+mn-lt"/>
                <a:ea typeface="宋体" panose="02010600030101010101" pitchFamily="2" charset="-122"/>
                <a:cs typeface="+mn-cs"/>
              </a:rPr>
            </a:fld>
            <a:r>
              <a:rPr lang="en-US" altLang="zh-CN" sz="1300" dirty="0">
                <a:latin typeface="+mn-lt"/>
                <a:ea typeface="宋体" panose="02010600030101010101" pitchFamily="2" charset="-122"/>
                <a:cs typeface="+mn-cs"/>
              </a:rPr>
              <a:t>-</a:t>
            </a:r>
            <a:endParaRPr lang="en-US" altLang="zh-CN" sz="1300" dirty="0">
              <a:latin typeface="+mn-lt"/>
              <a:ea typeface="宋体" panose="02010600030101010101" pitchFamily="2" charset="-122"/>
              <a:cs typeface="+mn-cs"/>
            </a:endParaRPr>
          </a:p>
        </p:txBody>
      </p:sp>
      <p:sp>
        <p:nvSpPr>
          <p:cNvPr id="67588" name="Rectangle 2"/>
          <p:cNvSpPr>
            <a:spLocks noGrp="1"/>
          </p:cNvSpPr>
          <p:nvPr>
            <p:ph type="title"/>
          </p:nvPr>
        </p:nvSpPr>
        <p:spPr>
          <a:xfrm>
            <a:off x="5867400" y="287338"/>
            <a:ext cx="2952750" cy="827087"/>
          </a:xfrm>
        </p:spPr>
        <p:txBody>
          <a:bodyPr vert="horz" wrap="square" lIns="91436" tIns="45718" rIns="91436" bIns="45718" anchor="ctr" anchorCtr="0"/>
          <a:lstStyle/>
          <a:p>
            <a:r>
              <a:rPr lang="zh-CN" altLang="en-US" sz="2000" dirty="0">
                <a:ea typeface="宋体" panose="02010600030101010101" pitchFamily="2" charset="-122"/>
              </a:rPr>
              <a:t>平面圆弧插补</a:t>
            </a:r>
            <a:endParaRPr lang="zh-CN" altLang="en-US" sz="2000" dirty="0">
              <a:ea typeface="宋体" panose="02010600030101010101" pitchFamily="2" charset="-122"/>
            </a:endParaRPr>
          </a:p>
        </p:txBody>
      </p:sp>
      <p:pic>
        <p:nvPicPr>
          <p:cNvPr id="67589" name="图片 1488" descr="3-5"/>
          <p:cNvPicPr>
            <a:picLocks noChangeAspect="1"/>
          </p:cNvPicPr>
          <p:nvPr/>
        </p:nvPicPr>
        <p:blipFill>
          <a:blip r:embed="rId1"/>
          <a:stretch>
            <a:fillRect/>
          </a:stretch>
        </p:blipFill>
        <p:spPr>
          <a:xfrm>
            <a:off x="6019800" y="3860800"/>
            <a:ext cx="2986088" cy="2087563"/>
          </a:xfrm>
          <a:prstGeom prst="rect">
            <a:avLst/>
          </a:prstGeom>
          <a:noFill/>
          <a:ln w="9525">
            <a:noFill/>
          </a:ln>
        </p:spPr>
      </p:pic>
      <p:sp>
        <p:nvSpPr>
          <p:cNvPr id="67590" name="Rectangle 5"/>
          <p:cNvSpPr/>
          <p:nvPr/>
        </p:nvSpPr>
        <p:spPr>
          <a:xfrm>
            <a:off x="5219700" y="5927725"/>
            <a:ext cx="3924300" cy="307975"/>
          </a:xfrm>
          <a:prstGeom prst="rect">
            <a:avLst/>
          </a:prstGeom>
          <a:noFill/>
          <a:ln w="9525">
            <a:noFill/>
          </a:ln>
        </p:spPr>
        <p:txBody>
          <a:bodyPr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457200">
              <a:spcBef>
                <a:spcPct val="0"/>
              </a:spcBef>
              <a:buNone/>
            </a:pPr>
            <a:r>
              <a:rPr lang="zh-CN" altLang="zh-CN" sz="1400" dirty="0">
                <a:latin typeface="Times New Roman" panose="02020603050405020304" pitchFamily="18" charset="0"/>
                <a:ea typeface="宋体" panose="02010600030101010101" pitchFamily="2" charset="-122"/>
              </a:rPr>
              <a:t>图</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由已知的三点</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1</a:t>
            </a:r>
            <a:r>
              <a:rPr lang="zh-CN" altLang="en-US" sz="1400" dirty="0">
                <a:latin typeface="Times New Roman" panose="02020603050405020304" pitchFamily="18" charset="0"/>
                <a:ea typeface="宋体" panose="02010600030101010101" pitchFamily="2" charset="-122"/>
              </a:rPr>
              <a:t>、</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2</a:t>
            </a:r>
            <a:r>
              <a:rPr lang="zh-CN" altLang="en-US" sz="1400" dirty="0">
                <a:latin typeface="Times New Roman" panose="02020603050405020304" pitchFamily="18" charset="0"/>
                <a:ea typeface="宋体" panose="02010600030101010101" pitchFamily="2" charset="-122"/>
              </a:rPr>
              <a:t>、</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3</a:t>
            </a:r>
            <a:r>
              <a:rPr lang="zh-CN" altLang="en-US" sz="1400" dirty="0">
                <a:latin typeface="Times New Roman" panose="02020603050405020304" pitchFamily="18" charset="0"/>
                <a:ea typeface="宋体" panose="02010600030101010101" pitchFamily="2" charset="-122"/>
              </a:rPr>
              <a:t>决定的圆弧</a:t>
            </a:r>
            <a:endParaRPr lang="zh-CN" altLang="en-US" sz="1400" dirty="0">
              <a:ea typeface="宋体" panose="02010600030101010101" pitchFamily="2" charset="-122"/>
            </a:endParaRPr>
          </a:p>
        </p:txBody>
      </p:sp>
      <p:pic>
        <p:nvPicPr>
          <p:cNvPr id="67591" name="图片 12"/>
          <p:cNvPicPr>
            <a:picLocks noChangeAspect="1"/>
          </p:cNvPicPr>
          <p:nvPr/>
        </p:nvPicPr>
        <p:blipFill>
          <a:blip r:embed="rId2"/>
          <a:srcRect l="-456" t="-2251" r="7094" b="2776"/>
          <a:stretch>
            <a:fillRect/>
          </a:stretch>
        </p:blipFill>
        <p:spPr>
          <a:xfrm>
            <a:off x="-47625" y="1023938"/>
            <a:ext cx="6923088" cy="4060825"/>
          </a:xfrm>
          <a:prstGeom prst="rect">
            <a:avLst/>
          </a:prstGeom>
          <a:noFill/>
          <a:ln w="9525">
            <a:noFill/>
          </a:ln>
        </p:spPr>
      </p:pic>
      <p:sp>
        <p:nvSpPr>
          <p:cNvPr id="7" name="矩形 6"/>
          <p:cNvSpPr>
            <a:spLocks noChangeArrowheads="1"/>
          </p:cNvSpPr>
          <p:nvPr/>
        </p:nvSpPr>
        <p:spPr bwMode="auto">
          <a:xfrm>
            <a:off x="1403648" y="349272"/>
            <a:ext cx="3417920"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7.3.2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圆弧插补</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Tree>
  </p:cSld>
  <p:clrMapOvr>
    <a:masterClrMapping/>
  </p:clrMapOvr>
  <p:transition spd="slow">
    <p:split orient="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3"/>
          <p:cNvSpPr txBox="1">
            <a:spLocks noGrp="1"/>
          </p:cNvSpPr>
          <p:nvPr>
            <p:ph type="dt" sz="half" idx="2"/>
          </p:nvPr>
        </p:nvSpPr>
        <p:spPr/>
        <p:txBody>
          <a:bodyPr lIns="91436" tIns="45718" rIns="91436" bIns="45718"/>
          <a:lstStyle/>
          <a:p>
            <a:pPr marL="0" indent="0" eaLnBrk="1" hangingPunct="1">
              <a:spcBef>
                <a:spcPct val="0"/>
              </a:spcBef>
              <a:buNone/>
            </a:pPr>
            <a:fld id="{BB962C8B-B14F-4D97-AF65-F5344CB8AC3E}" type="datetime1">
              <a:rPr lang="zh-CN" altLang="en-US" sz="1300" dirty="0">
                <a:latin typeface="+mn-lt"/>
                <a:ea typeface="宋体" panose="02010600030101010101" pitchFamily="2" charset="-122"/>
                <a:cs typeface="+mn-cs"/>
              </a:rPr>
            </a:fld>
            <a:endParaRPr lang="zh-CN" altLang="en-US" sz="1300" dirty="0">
              <a:latin typeface="+mn-lt"/>
              <a:ea typeface="宋体" panose="02010600030101010101" pitchFamily="2" charset="-122"/>
              <a:cs typeface="+mn-cs"/>
            </a:endParaRPr>
          </a:p>
        </p:txBody>
      </p:sp>
      <p:sp>
        <p:nvSpPr>
          <p:cNvPr id="68611" name="灯片编号占位符 5"/>
          <p:cNvSpPr txBox="1">
            <a:spLocks noGrp="1"/>
          </p:cNvSpPr>
          <p:nvPr>
            <p:ph type="sldNum" sz="quarter" idx="4"/>
          </p:nvPr>
        </p:nvSpPr>
        <p:spPr>
          <a:xfrm>
            <a:off x="3124200" y="6248400"/>
            <a:ext cx="2895600" cy="457200"/>
          </a:xfrm>
        </p:spPr>
        <p:txBody>
          <a:bodyPr lIns="91436" tIns="45718" rIns="91436" bIns="45718"/>
          <a:lstStyle/>
          <a:p>
            <a:pPr marL="0" indent="0" algn="ctr" eaLnBrk="1" hangingPunct="1">
              <a:spcBef>
                <a:spcPct val="0"/>
              </a:spcBef>
              <a:buNone/>
            </a:pPr>
            <a:r>
              <a:rPr lang="zh-CN" altLang="en-US" sz="1300" dirty="0">
                <a:latin typeface="+mn-lt"/>
                <a:ea typeface="宋体" panose="02010600030101010101" pitchFamily="2" charset="-122"/>
                <a:cs typeface="+mn-cs"/>
              </a:rPr>
              <a:t>-</a:t>
            </a:r>
            <a:fld id="{9A0DB2DC-4C9A-4742-B13C-FB6460FD3503}" type="slidenum">
              <a:rPr lang="zh-CN" altLang="en-US" sz="1300" dirty="0">
                <a:latin typeface="+mn-lt"/>
                <a:ea typeface="宋体" panose="02010600030101010101" pitchFamily="2" charset="-122"/>
                <a:cs typeface="+mn-cs"/>
              </a:rPr>
            </a:fld>
            <a:r>
              <a:rPr lang="en-US" altLang="zh-CN" sz="1300" dirty="0">
                <a:latin typeface="+mn-lt"/>
                <a:ea typeface="宋体" panose="02010600030101010101" pitchFamily="2" charset="-122"/>
                <a:cs typeface="+mn-cs"/>
              </a:rPr>
              <a:t>-</a:t>
            </a:r>
            <a:endParaRPr lang="en-US" altLang="zh-CN" sz="1300" dirty="0">
              <a:latin typeface="+mn-lt"/>
              <a:ea typeface="宋体" panose="02010600030101010101" pitchFamily="2" charset="-122"/>
              <a:cs typeface="+mn-cs"/>
            </a:endParaRPr>
          </a:p>
        </p:txBody>
      </p:sp>
      <p:sp>
        <p:nvSpPr>
          <p:cNvPr id="68612" name="Rectangle 2"/>
          <p:cNvSpPr>
            <a:spLocks noGrp="1"/>
          </p:cNvSpPr>
          <p:nvPr>
            <p:ph type="title"/>
          </p:nvPr>
        </p:nvSpPr>
        <p:spPr>
          <a:xfrm>
            <a:off x="5867400" y="287338"/>
            <a:ext cx="2449513" cy="827087"/>
          </a:xfrm>
        </p:spPr>
        <p:txBody>
          <a:bodyPr vert="horz" wrap="square" lIns="91436" tIns="45718" rIns="91436" bIns="45718" anchor="ctr" anchorCtr="0"/>
          <a:lstStyle/>
          <a:p>
            <a:r>
              <a:rPr lang="en-US" altLang="zh-CN" sz="2000" dirty="0">
                <a:ea typeface="宋体" panose="02010600030101010101" pitchFamily="2" charset="-122"/>
              </a:rPr>
              <a:t> </a:t>
            </a:r>
            <a:r>
              <a:rPr lang="zh-CN" altLang="en-US" sz="2000" dirty="0">
                <a:ea typeface="宋体" panose="02010600030101010101" pitchFamily="2" charset="-122"/>
              </a:rPr>
              <a:t>平面圆弧插补</a:t>
            </a:r>
            <a:endParaRPr lang="zh-CN" altLang="en-US" sz="2000" dirty="0">
              <a:ea typeface="宋体" panose="02010600030101010101" pitchFamily="2" charset="-122"/>
            </a:endParaRPr>
          </a:p>
        </p:txBody>
      </p:sp>
      <p:pic>
        <p:nvPicPr>
          <p:cNvPr id="68613" name="图片 1488" descr="3-5"/>
          <p:cNvPicPr>
            <a:picLocks noChangeAspect="1"/>
          </p:cNvPicPr>
          <p:nvPr/>
        </p:nvPicPr>
        <p:blipFill>
          <a:blip r:embed="rId1"/>
          <a:stretch>
            <a:fillRect/>
          </a:stretch>
        </p:blipFill>
        <p:spPr>
          <a:xfrm>
            <a:off x="6019800" y="3860800"/>
            <a:ext cx="2986088" cy="2087563"/>
          </a:xfrm>
          <a:prstGeom prst="rect">
            <a:avLst/>
          </a:prstGeom>
          <a:noFill/>
          <a:ln w="9525">
            <a:noFill/>
          </a:ln>
        </p:spPr>
      </p:pic>
      <p:sp>
        <p:nvSpPr>
          <p:cNvPr id="68614" name="Rectangle 3"/>
          <p:cNvSpPr/>
          <p:nvPr/>
        </p:nvSpPr>
        <p:spPr>
          <a:xfrm>
            <a:off x="1984375" y="1990725"/>
            <a:ext cx="5324475" cy="457200"/>
          </a:xfrm>
          <a:prstGeom prst="rect">
            <a:avLst/>
          </a:prstGeom>
          <a:noFill/>
          <a:ln w="9525">
            <a:noFill/>
          </a:ln>
        </p:spPr>
        <p:txBody>
          <a:bodyPr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68615" name="Rectangle 5"/>
          <p:cNvSpPr/>
          <p:nvPr/>
        </p:nvSpPr>
        <p:spPr>
          <a:xfrm>
            <a:off x="5219700" y="5927725"/>
            <a:ext cx="3786188" cy="307975"/>
          </a:xfrm>
          <a:prstGeom prst="rect">
            <a:avLst/>
          </a:prstGeom>
          <a:noFill/>
          <a:ln w="9525">
            <a:noFill/>
          </a:ln>
        </p:spPr>
        <p:txBody>
          <a:bodyPr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457200">
              <a:spcBef>
                <a:spcPct val="0"/>
              </a:spcBef>
              <a:buNone/>
            </a:pPr>
            <a:r>
              <a:rPr lang="zh-CN" altLang="zh-CN" sz="1400" dirty="0">
                <a:latin typeface="Times New Roman" panose="02020603050405020304" pitchFamily="18" charset="0"/>
                <a:ea typeface="宋体" panose="02010600030101010101" pitchFamily="2" charset="-122"/>
              </a:rPr>
              <a:t>图</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由已知的三点</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1</a:t>
            </a:r>
            <a:r>
              <a:rPr lang="zh-CN" altLang="en-US" sz="1400" dirty="0">
                <a:latin typeface="Times New Roman" panose="02020603050405020304" pitchFamily="18" charset="0"/>
                <a:ea typeface="宋体" panose="02010600030101010101" pitchFamily="2" charset="-122"/>
              </a:rPr>
              <a:t>、</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2</a:t>
            </a:r>
            <a:r>
              <a:rPr lang="zh-CN" altLang="en-US" sz="1400" dirty="0">
                <a:latin typeface="Times New Roman" panose="02020603050405020304" pitchFamily="18" charset="0"/>
                <a:ea typeface="宋体" panose="02010600030101010101" pitchFamily="2" charset="-122"/>
              </a:rPr>
              <a:t>、</a:t>
            </a:r>
            <a:r>
              <a:rPr lang="en-US" altLang="zh-CN" sz="1400" i="1" dirty="0">
                <a:latin typeface="Times New Roman" panose="02020603050405020304" pitchFamily="18" charset="0"/>
                <a:ea typeface="宋体" panose="02010600030101010101" pitchFamily="2" charset="-122"/>
              </a:rPr>
              <a:t>P</a:t>
            </a:r>
            <a:r>
              <a:rPr lang="en-US" altLang="zh-CN" sz="1400" baseline="-30000" dirty="0">
                <a:latin typeface="Times New Roman" panose="02020603050405020304" pitchFamily="18" charset="0"/>
                <a:ea typeface="宋体" panose="02010600030101010101" pitchFamily="2" charset="-122"/>
              </a:rPr>
              <a:t>3</a:t>
            </a:r>
            <a:r>
              <a:rPr lang="zh-CN" altLang="en-US" sz="1400" dirty="0">
                <a:latin typeface="Times New Roman" panose="02020603050405020304" pitchFamily="18" charset="0"/>
                <a:ea typeface="宋体" panose="02010600030101010101" pitchFamily="2" charset="-122"/>
              </a:rPr>
              <a:t>决定的圆弧</a:t>
            </a:r>
            <a:endParaRPr lang="zh-CN" altLang="en-US" sz="1400" dirty="0">
              <a:ea typeface="宋体" panose="02010600030101010101" pitchFamily="2" charset="-122"/>
            </a:endParaRPr>
          </a:p>
        </p:txBody>
      </p:sp>
      <p:pic>
        <p:nvPicPr>
          <p:cNvPr id="68616" name="图片 12"/>
          <p:cNvPicPr>
            <a:picLocks noChangeAspect="1"/>
          </p:cNvPicPr>
          <p:nvPr/>
        </p:nvPicPr>
        <p:blipFill>
          <a:blip r:embed="rId2"/>
          <a:srcRect l="-456" t="-2251" r="7094" b="2776"/>
          <a:stretch>
            <a:fillRect/>
          </a:stretch>
        </p:blipFill>
        <p:spPr>
          <a:xfrm>
            <a:off x="-47625" y="1023938"/>
            <a:ext cx="6923088" cy="4060825"/>
          </a:xfrm>
          <a:prstGeom prst="rect">
            <a:avLst/>
          </a:prstGeom>
          <a:noFill/>
          <a:ln w="9525">
            <a:noFill/>
          </a:ln>
        </p:spPr>
      </p:pic>
      <p:sp>
        <p:nvSpPr>
          <p:cNvPr id="7" name="矩形 6"/>
          <p:cNvSpPr>
            <a:spLocks noChangeArrowheads="1"/>
          </p:cNvSpPr>
          <p:nvPr/>
        </p:nvSpPr>
        <p:spPr bwMode="auto">
          <a:xfrm>
            <a:off x="1403648" y="349272"/>
            <a:ext cx="3417920"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7.3.2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圆弧插补</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Tree>
  </p:cSld>
  <p:clrMapOvr>
    <a:masterClrMapping/>
  </p:clrMapOvr>
  <p:transition spd="slow">
    <p:split orient="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3"/>
          <p:cNvSpPr txBox="1">
            <a:spLocks noGrp="1"/>
          </p:cNvSpPr>
          <p:nvPr>
            <p:ph type="dt" sz="half" idx="2"/>
          </p:nvPr>
        </p:nvSpPr>
        <p:spPr/>
        <p:txBody>
          <a:bodyPr lIns="91436" tIns="45718" rIns="91436" bIns="45718"/>
          <a:lstStyle/>
          <a:p>
            <a:pPr marL="0" indent="0" eaLnBrk="1" hangingPunct="1">
              <a:spcBef>
                <a:spcPct val="0"/>
              </a:spcBef>
              <a:buNone/>
            </a:pPr>
            <a:fld id="{BB962C8B-B14F-4D97-AF65-F5344CB8AC3E}" type="datetime1">
              <a:rPr lang="zh-CN" altLang="en-US" sz="1300" dirty="0">
                <a:latin typeface="+mn-lt"/>
                <a:ea typeface="宋体" panose="02010600030101010101" pitchFamily="2" charset="-122"/>
                <a:cs typeface="+mn-cs"/>
              </a:rPr>
            </a:fld>
            <a:endParaRPr lang="zh-CN" altLang="en-US" sz="1300" dirty="0">
              <a:latin typeface="+mn-lt"/>
              <a:ea typeface="宋体" panose="02010600030101010101" pitchFamily="2" charset="-122"/>
              <a:cs typeface="+mn-cs"/>
            </a:endParaRPr>
          </a:p>
        </p:txBody>
      </p:sp>
      <p:sp>
        <p:nvSpPr>
          <p:cNvPr id="69635" name="灯片编号占位符 5"/>
          <p:cNvSpPr txBox="1">
            <a:spLocks noGrp="1"/>
          </p:cNvSpPr>
          <p:nvPr>
            <p:ph type="sldNum" sz="quarter" idx="4"/>
          </p:nvPr>
        </p:nvSpPr>
        <p:spPr>
          <a:xfrm>
            <a:off x="3124200" y="6248400"/>
            <a:ext cx="2895600" cy="457200"/>
          </a:xfrm>
        </p:spPr>
        <p:txBody>
          <a:bodyPr lIns="91436" tIns="45718" rIns="91436" bIns="45718"/>
          <a:lstStyle/>
          <a:p>
            <a:pPr marL="0" indent="0" algn="ctr" eaLnBrk="1" hangingPunct="1">
              <a:spcBef>
                <a:spcPct val="0"/>
              </a:spcBef>
              <a:buNone/>
            </a:pPr>
            <a:r>
              <a:rPr lang="zh-CN" altLang="en-US" sz="1300" dirty="0">
                <a:latin typeface="+mn-lt"/>
                <a:ea typeface="宋体" panose="02010600030101010101" pitchFamily="2" charset="-122"/>
                <a:cs typeface="+mn-cs"/>
              </a:rPr>
              <a:t>-</a:t>
            </a:r>
            <a:fld id="{9A0DB2DC-4C9A-4742-B13C-FB6460FD3503}" type="slidenum">
              <a:rPr lang="zh-CN" altLang="en-US" sz="1300" dirty="0">
                <a:latin typeface="+mn-lt"/>
                <a:ea typeface="宋体" panose="02010600030101010101" pitchFamily="2" charset="-122"/>
                <a:cs typeface="+mn-cs"/>
              </a:rPr>
            </a:fld>
            <a:r>
              <a:rPr lang="en-US" altLang="zh-CN" sz="1300" dirty="0">
                <a:latin typeface="+mn-lt"/>
                <a:ea typeface="宋体" panose="02010600030101010101" pitchFamily="2" charset="-122"/>
                <a:cs typeface="+mn-cs"/>
              </a:rPr>
              <a:t>-</a:t>
            </a:r>
            <a:endParaRPr lang="en-US" altLang="zh-CN" sz="1300" dirty="0">
              <a:latin typeface="+mn-lt"/>
              <a:ea typeface="宋体" panose="02010600030101010101" pitchFamily="2" charset="-122"/>
              <a:cs typeface="+mn-cs"/>
            </a:endParaRPr>
          </a:p>
        </p:txBody>
      </p:sp>
      <p:sp>
        <p:nvSpPr>
          <p:cNvPr id="69636" name="Rectangle 2"/>
          <p:cNvSpPr>
            <a:spLocks noGrp="1"/>
          </p:cNvSpPr>
          <p:nvPr>
            <p:ph type="title"/>
          </p:nvPr>
        </p:nvSpPr>
        <p:spPr>
          <a:xfrm>
            <a:off x="5867400" y="287338"/>
            <a:ext cx="3097213" cy="827087"/>
          </a:xfrm>
        </p:spPr>
        <p:txBody>
          <a:bodyPr vert="horz" wrap="square" lIns="91436" tIns="45718" rIns="91436" bIns="45718" anchor="ctr" anchorCtr="0"/>
          <a:lstStyle/>
          <a:p>
            <a:r>
              <a:rPr lang="en-US" altLang="zh-CN" sz="2000" dirty="0">
                <a:ea typeface="宋体" panose="02010600030101010101" pitchFamily="2" charset="-122"/>
              </a:rPr>
              <a:t> </a:t>
            </a:r>
            <a:r>
              <a:rPr lang="zh-CN" altLang="en-US" sz="2000" dirty="0">
                <a:ea typeface="宋体" panose="02010600030101010101" pitchFamily="2" charset="-122"/>
              </a:rPr>
              <a:t>空间圆弧插补</a:t>
            </a:r>
            <a:endParaRPr lang="zh-CN" altLang="en-US" sz="2000" dirty="0">
              <a:ea typeface="宋体" panose="02010600030101010101" pitchFamily="2" charset="-122"/>
            </a:endParaRPr>
          </a:p>
        </p:txBody>
      </p:sp>
      <p:sp>
        <p:nvSpPr>
          <p:cNvPr id="7" name="矩形 6"/>
          <p:cNvSpPr>
            <a:spLocks noChangeArrowheads="1"/>
          </p:cNvSpPr>
          <p:nvPr/>
        </p:nvSpPr>
        <p:spPr bwMode="auto">
          <a:xfrm>
            <a:off x="1403648" y="349272"/>
            <a:ext cx="3417920"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7.3.2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圆弧插补</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
        <p:nvSpPr>
          <p:cNvPr id="12" name="文本框 11"/>
          <p:cNvSpPr txBox="1"/>
          <p:nvPr/>
        </p:nvSpPr>
        <p:spPr>
          <a:xfrm>
            <a:off x="971550" y="1173163"/>
            <a:ext cx="4752975" cy="2308225"/>
          </a:xfrm>
          <a:prstGeom prst="rect">
            <a:avLst/>
          </a:prstGeom>
          <a:noFill/>
        </p:spPr>
        <p:txBody>
          <a:bodyPr>
            <a:spAutoFit/>
          </a:bodyPr>
          <a:lstStyle/>
          <a:p>
            <a:pPr marR="0" defTabSz="914400">
              <a:buClrTx/>
              <a:buSzTx/>
              <a:buFontTx/>
              <a:buNone/>
              <a:defRPr/>
            </a:pPr>
            <a:r>
              <a:rPr kumimoji="0" lang="en-US" altLang="zh-CN" b="1" kern="1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b="1" kern="1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空间圆弧</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是指三维空间任一平面内的圆弧，这是解决空间一般平面的圆弧问题。空间圆弧位置插补算法采用的是归一化的方法，首先把三维问题转化成二维平面问题，即将空间圆弧插补转换成平面圆弧插补；然后通过平面圆弧插补算法求出各插补点的坐标</a:t>
            </a:r>
            <a:r>
              <a:rPr kumimoji="0" lang="en-US" altLang="zh-CN" kern="100" cap="none" spc="0" normalizeH="0" baseline="0" noProof="0" dirty="0">
                <a:latin typeface="Times New Roman" panose="02020603050405020304" pitchFamily="18" charset="0"/>
                <a:ea typeface="宋体" panose="02010600030101010101" pitchFamily="2" charset="-122"/>
                <a:cs typeface="+mn-cs"/>
              </a:rPr>
              <a:t>(</a:t>
            </a:r>
            <a:r>
              <a:rPr kumimoji="0" lang="en-US" altLang="zh-CN" i="1" kern="100" cap="none" spc="0" normalizeH="0" baseline="0" noProof="0" dirty="0">
                <a:latin typeface="Times New Roman" panose="02020603050405020304" pitchFamily="18" charset="0"/>
                <a:ea typeface="宋体" panose="02010600030101010101" pitchFamily="2" charset="-122"/>
                <a:cs typeface="+mn-cs"/>
              </a:rPr>
              <a:t>X</a:t>
            </a:r>
            <a:r>
              <a:rPr kumimoji="0" lang="en-US" altLang="zh-CN" i="1" kern="100" cap="none" spc="0" normalizeH="0" baseline="-25000" noProof="0" dirty="0">
                <a:latin typeface="Times New Roman" panose="02020603050405020304" pitchFamily="18" charset="0"/>
                <a:ea typeface="宋体" panose="02010600030101010101" pitchFamily="2" charset="-122"/>
                <a:cs typeface="+mn-cs"/>
              </a:rPr>
              <a:t>i</a:t>
            </a:r>
            <a:r>
              <a:rPr kumimoji="0" lang="en-US" altLang="zh-CN" kern="100" cap="none" spc="0" normalizeH="0" baseline="-25000" noProof="0" dirty="0">
                <a:latin typeface="Times New Roman" panose="02020603050405020304" pitchFamily="18" charset="0"/>
                <a:ea typeface="宋体" panose="02010600030101010101" pitchFamily="2" charset="-122"/>
                <a:cs typeface="+mn-cs"/>
              </a:rPr>
              <a:t>+1</a:t>
            </a:r>
            <a:r>
              <a:rPr kumimoji="0" lang="en-US" altLang="zh-CN" kern="100" cap="none" spc="0" normalizeH="0" baseline="0" noProof="0" dirty="0">
                <a:latin typeface="Times New Roman" panose="02020603050405020304" pitchFamily="18" charset="0"/>
                <a:ea typeface="宋体" panose="02010600030101010101" pitchFamily="2" charset="-122"/>
                <a:cs typeface="+mn-cs"/>
              </a:rPr>
              <a:t>,</a:t>
            </a:r>
            <a:r>
              <a:rPr kumimoji="0" lang="en-US" altLang="zh-CN" i="1" kern="100" cap="none" spc="0" normalizeH="0" baseline="0" noProof="0" dirty="0">
                <a:latin typeface="Times New Roman" panose="02020603050405020304" pitchFamily="18" charset="0"/>
                <a:ea typeface="宋体" panose="02010600030101010101" pitchFamily="2" charset="-122"/>
                <a:cs typeface="+mn-cs"/>
              </a:rPr>
              <a:t> Y</a:t>
            </a:r>
            <a:r>
              <a:rPr kumimoji="0" lang="en-US" altLang="zh-CN" i="1" kern="100" cap="none" spc="0" normalizeH="0" baseline="-25000" noProof="0" dirty="0">
                <a:latin typeface="Times New Roman" panose="02020603050405020304" pitchFamily="18" charset="0"/>
                <a:ea typeface="宋体" panose="02010600030101010101" pitchFamily="2" charset="-122"/>
                <a:cs typeface="+mn-cs"/>
              </a:rPr>
              <a:t>i</a:t>
            </a:r>
            <a:r>
              <a:rPr kumimoji="0" lang="en-US" altLang="zh-CN" kern="100" cap="none" spc="0" normalizeH="0" baseline="-25000" noProof="0" dirty="0">
                <a:latin typeface="Times New Roman" panose="02020603050405020304" pitchFamily="18" charset="0"/>
                <a:ea typeface="宋体" panose="02010600030101010101" pitchFamily="2" charset="-122"/>
                <a:cs typeface="+mn-cs"/>
              </a:rPr>
              <a:t>+1</a:t>
            </a:r>
            <a:r>
              <a:rPr kumimoji="0" lang="en-US" altLang="zh-CN" kern="100" cap="none" spc="0" normalizeH="0" baseline="0" noProof="0" dirty="0">
                <a:latin typeface="Times New Roman" panose="02020603050405020304" pitchFamily="18" charset="0"/>
                <a:ea typeface="宋体" panose="02010600030101010101" pitchFamily="2" charset="-122"/>
                <a:cs typeface="+mn-cs"/>
              </a:rPr>
              <a: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；最后通过坐标系变换计算出各插补点在空间参考坐标系下的位置。</a:t>
            </a:r>
            <a:endParaRPr kumimoji="0" lang="zh-CN" altLang="en-US" kern="1200" cap="none" spc="0" normalizeH="0" baseline="0" noProof="0" dirty="0">
              <a:latin typeface="Arial" panose="020B0604020202020204" pitchFamily="34" charset="0"/>
              <a:ea typeface="宋体" panose="02010600030101010101" pitchFamily="2" charset="-122"/>
              <a:cs typeface="+mn-cs"/>
            </a:endParaRPr>
          </a:p>
        </p:txBody>
      </p:sp>
      <p:graphicFrame>
        <p:nvGraphicFramePr>
          <p:cNvPr id="69639" name="对象 9"/>
          <p:cNvGraphicFramePr>
            <a:graphicFrameLocks noChangeAspect="1"/>
          </p:cNvGraphicFramePr>
          <p:nvPr/>
        </p:nvGraphicFramePr>
        <p:xfrm>
          <a:off x="5837238" y="866775"/>
          <a:ext cx="2808287" cy="5407025"/>
        </p:xfrm>
        <a:graphic>
          <a:graphicData uri="http://schemas.openxmlformats.org/presentationml/2006/ole">
            <mc:AlternateContent xmlns:mc="http://schemas.openxmlformats.org/markup-compatibility/2006">
              <mc:Choice xmlns:v="urn:schemas-microsoft-com:vml" Requires="v">
                <p:oleObj spid="_x0000_s17411" name="" r:id="rId1" imgW="1840230" imgH="3542030" progId="Visio.Drawing.15">
                  <p:embed/>
                </p:oleObj>
              </mc:Choice>
              <mc:Fallback>
                <p:oleObj name="" r:id="rId1" imgW="1840230" imgH="3542030" progId="Visio.Drawing.15">
                  <p:embed/>
                  <p:pic>
                    <p:nvPicPr>
                      <p:cNvPr id="0" name="图片 3087"/>
                      <p:cNvPicPr/>
                      <p:nvPr/>
                    </p:nvPicPr>
                    <p:blipFill>
                      <a:blip r:embed="rId2"/>
                      <a:stretch>
                        <a:fillRect/>
                      </a:stretch>
                    </p:blipFill>
                    <p:spPr>
                      <a:xfrm>
                        <a:off x="5837238" y="866775"/>
                        <a:ext cx="2808287" cy="5407025"/>
                      </a:xfrm>
                      <a:prstGeom prst="rect">
                        <a:avLst/>
                      </a:prstGeom>
                      <a:noFill/>
                      <a:ln w="38100">
                        <a:noFill/>
                        <a:miter/>
                      </a:ln>
                    </p:spPr>
                  </p:pic>
                </p:oleObj>
              </mc:Fallback>
            </mc:AlternateContent>
          </a:graphicData>
        </a:graphic>
      </p:graphicFrame>
      <p:pic>
        <p:nvPicPr>
          <p:cNvPr id="69640" name="图片 1497"/>
          <p:cNvPicPr>
            <a:picLocks noChangeAspect="1"/>
          </p:cNvPicPr>
          <p:nvPr/>
        </p:nvPicPr>
        <p:blipFill>
          <a:blip r:embed="rId3"/>
          <a:stretch>
            <a:fillRect/>
          </a:stretch>
        </p:blipFill>
        <p:spPr>
          <a:xfrm>
            <a:off x="1909763" y="3751263"/>
            <a:ext cx="2794000" cy="2139950"/>
          </a:xfrm>
          <a:prstGeom prst="rect">
            <a:avLst/>
          </a:prstGeom>
          <a:noFill/>
          <a:ln w="9525">
            <a:noFill/>
          </a:ln>
        </p:spPr>
      </p:pic>
      <p:sp>
        <p:nvSpPr>
          <p:cNvPr id="69641" name="Rectangle 5"/>
          <p:cNvSpPr/>
          <p:nvPr/>
        </p:nvSpPr>
        <p:spPr>
          <a:xfrm>
            <a:off x="-31750" y="6010275"/>
            <a:ext cx="4570413" cy="276225"/>
          </a:xfrm>
          <a:prstGeom prst="rect">
            <a:avLst/>
          </a:prstGeom>
          <a:noFill/>
          <a:ln w="9525">
            <a:noFill/>
          </a:ln>
        </p:spPr>
        <p:txBody>
          <a:bodyPr wrap="none" anchor="ctr" anchorCtr="0">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1828800">
              <a:spcBef>
                <a:spcPct val="0"/>
              </a:spcBef>
              <a:buNone/>
            </a:pPr>
            <a:r>
              <a:rPr lang="zh-CN" altLang="zh-CN" sz="1200" dirty="0">
                <a:latin typeface="Times New Roman" panose="02020603050405020304" pitchFamily="18" charset="0"/>
                <a:ea typeface="宋体" panose="02010600030101010101" pitchFamily="2" charset="-122"/>
              </a:rPr>
              <a:t>图</a:t>
            </a:r>
            <a:r>
              <a:rPr lang="en-US" altLang="zh-CN" sz="1200" dirty="0">
                <a:latin typeface="Times New Roman" panose="02020603050405020304" pitchFamily="18" charset="0"/>
                <a:ea typeface="宋体" panose="02010600030101010101" pitchFamily="2" charset="-122"/>
              </a:rPr>
              <a:t>  </a:t>
            </a:r>
            <a:r>
              <a:rPr lang="zh-CN" altLang="en-US" sz="1200" dirty="0">
                <a:latin typeface="Times New Roman" panose="02020603050405020304" pitchFamily="18" charset="0"/>
                <a:ea typeface="宋体" panose="02010600030101010101" pitchFamily="2" charset="-122"/>
              </a:rPr>
              <a:t>参考坐标系与空间圆弧平面的关系</a:t>
            </a:r>
            <a:endParaRPr lang="zh-CN" altLang="en-US" sz="1200" dirty="0">
              <a:ea typeface="宋体" panose="02010600030101010101" pitchFamily="2" charset="-122"/>
            </a:endParaRPr>
          </a:p>
        </p:txBody>
      </p:sp>
    </p:spTree>
  </p:cSld>
  <p:clrMapOvr>
    <a:masterClrMapping/>
  </p:clrMapOvr>
  <p:transition spd="slow">
    <p:split orient="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25601"/>
          <p:cNvSpPr/>
          <p:nvPr/>
        </p:nvSpPr>
        <p:spPr>
          <a:xfrm>
            <a:off x="1187450" y="3252788"/>
            <a:ext cx="7488238" cy="3548062"/>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ct val="135000"/>
              </a:lnSpc>
              <a:buClr>
                <a:schemeClr val="hlink"/>
              </a:buClr>
              <a:buSzPct val="9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rPr>
              <a:t>    前面讨论了在给定路径点的情况下如何规划出运动轨迹的问题。但是还有一个如何描述路径点并以合适的方式输入给机器人的问题。</a:t>
            </a:r>
            <a:r>
              <a:rPr lang="zh-CN" altLang="en-US" sz="2400" dirty="0">
                <a:solidFill>
                  <a:srgbClr val="FF0000"/>
                </a:solidFill>
                <a:latin typeface="黑体" panose="02010609060101010101" pitchFamily="49" charset="-122"/>
                <a:ea typeface="黑体" panose="02010609060101010101" pitchFamily="49" charset="-122"/>
              </a:rPr>
              <a:t>最常用的方法便是利用机器人语言。</a:t>
            </a:r>
            <a:endParaRPr lang="zh-CN" altLang="en-US" sz="2400" dirty="0">
              <a:solidFill>
                <a:srgbClr val="FF0000"/>
              </a:solidFill>
              <a:latin typeface="黑体" panose="02010609060101010101" pitchFamily="49" charset="-122"/>
              <a:ea typeface="黑体" panose="02010609060101010101" pitchFamily="49" charset="-122"/>
            </a:endParaRPr>
          </a:p>
          <a:p>
            <a:pPr marL="0" lvl="0" indent="0">
              <a:lnSpc>
                <a:spcPct val="135000"/>
              </a:lnSpc>
              <a:spcBef>
                <a:spcPct val="0"/>
              </a:spcBef>
              <a:buNone/>
            </a:pPr>
            <a:r>
              <a:rPr lang="zh-CN" altLang="en-US" sz="2400" dirty="0">
                <a:latin typeface="黑体" panose="02010609060101010101" pitchFamily="49" charset="-122"/>
                <a:ea typeface="黑体" panose="02010609060101010101" pitchFamily="49" charset="-122"/>
              </a:rPr>
              <a:t>    用户将要求实现的动作编成相应的应用程序，其中有相应的语句用来描述轨迹规划，并通过相应的控制作用来实现期望的运动。</a:t>
            </a:r>
            <a:endParaRPr lang="zh-CN" altLang="en-US" sz="2400" dirty="0">
              <a:latin typeface="黑体" panose="02010609060101010101" pitchFamily="49" charset="-122"/>
              <a:ea typeface="黑体" panose="02010609060101010101" pitchFamily="49" charset="-122"/>
            </a:endParaRPr>
          </a:p>
        </p:txBody>
      </p:sp>
      <p:sp>
        <p:nvSpPr>
          <p:cNvPr id="70659" name="灯片编号占位符 1"/>
          <p:cNvSpPr txBox="1">
            <a:spLocks noGrp="1"/>
          </p:cNvSpPr>
          <p:nvPr>
            <p:ph type="sldNum" sz="quarter" idx="4"/>
          </p:nvPr>
        </p:nvSpPr>
        <p:spPr/>
        <p:txBody>
          <a:bodyPr lIns="91436" tIns="45718" rIns="91436" bIns="45718"/>
          <a:lstStyle/>
          <a:p>
            <a:pPr marL="0" indent="0" eaLnBrk="1" hangingPunct="1">
              <a:spcBef>
                <a:spcPct val="0"/>
              </a:spcBef>
              <a:buNone/>
            </a:pPr>
            <a:fld id="{9A0DB2DC-4C9A-4742-B13C-FB6460FD3503}" type="slidenum">
              <a:rPr lang="da-DK" altLang="en-US" sz="1600" dirty="0">
                <a:latin typeface="+mn-lt"/>
                <a:ea typeface="宋体" panose="02010600030101010101" pitchFamily="2" charset="-122"/>
                <a:cs typeface="+mn-cs"/>
              </a:rPr>
            </a:fld>
            <a:endParaRPr lang="da-DK" altLang="en-US" sz="1600" dirty="0">
              <a:latin typeface="+mn-lt"/>
              <a:ea typeface="宋体" panose="02010600030101010101" pitchFamily="2" charset="-122"/>
              <a:cs typeface="+mn-cs"/>
            </a:endParaRPr>
          </a:p>
        </p:txBody>
      </p:sp>
      <p:sp>
        <p:nvSpPr>
          <p:cNvPr id="2" name="矩形 1"/>
          <p:cNvSpPr>
            <a:spLocks noChangeArrowheads="1"/>
          </p:cNvSpPr>
          <p:nvPr/>
        </p:nvSpPr>
        <p:spPr bwMode="auto">
          <a:xfrm>
            <a:off x="1631599" y="317796"/>
            <a:ext cx="4500594"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7.3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sym typeface="+mn-ea"/>
              </a:rPr>
              <a:t>笛卡儿空间规划法</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
        <p:nvSpPr>
          <p:cNvPr id="70661" name="文本框 6"/>
          <p:cNvSpPr txBox="1"/>
          <p:nvPr/>
        </p:nvSpPr>
        <p:spPr>
          <a:xfrm>
            <a:off x="1174750" y="1238250"/>
            <a:ext cx="7199313" cy="2014538"/>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lnSpc>
                <a:spcPct val="135000"/>
              </a:lnSpc>
              <a:buClr>
                <a:schemeClr val="hlink"/>
              </a:buClr>
              <a:buSzPct val="90000"/>
              <a:buNone/>
            </a:pPr>
            <a:r>
              <a:rPr lang="en-US" altLang="zh-CN" sz="2400" dirty="0">
                <a:latin typeface="黑体" panose="02010609060101010101" pitchFamily="49" charset="-122"/>
                <a:ea typeface="黑体" panose="02010609060101010101" pitchFamily="49" charset="-122"/>
              </a:rPr>
              <a:t>    </a:t>
            </a:r>
            <a:r>
              <a:rPr lang="zh-CN" altLang="zh-CN" sz="2400" dirty="0">
                <a:solidFill>
                  <a:srgbClr val="0000FF"/>
                </a:solidFill>
                <a:latin typeface="黑体" panose="02010609060101010101" pitchFamily="49" charset="-122"/>
                <a:ea typeface="黑体" panose="02010609060101010101" pitchFamily="49" charset="-122"/>
              </a:rPr>
              <a:t>笛卡尔空间的规划方法不仅概念上直观，而且规划的路径准确。</a:t>
            </a:r>
            <a:r>
              <a:rPr lang="zh-CN" altLang="zh-CN" sz="2400" dirty="0">
                <a:latin typeface="黑体" panose="02010609060101010101" pitchFamily="49" charset="-122"/>
                <a:ea typeface="黑体" panose="02010609060101010101" pitchFamily="49" charset="-122"/>
              </a:rPr>
              <a:t>笛卡尔运动可以非常简单地推广到圆柱坐标、球坐标以及其他正交坐标系统。但是在笛卡尔空间规划路径要比在关节空间规划路径困难。</a:t>
            </a:r>
            <a:endParaRPr lang="zh-CN" altLang="zh-CN" sz="2400" dirty="0">
              <a:latin typeface="黑体" panose="02010609060101010101" pitchFamily="49" charset="-122"/>
              <a:ea typeface="黑体" panose="02010609060101010101" pitchFamily="49" charset="-122"/>
            </a:endParaRPr>
          </a:p>
        </p:txBody>
      </p:sp>
    </p:spTree>
  </p:cSld>
  <p:clrMapOvr>
    <a:masterClrMapping/>
  </p:clrMapOvr>
  <p:transition>
    <p:strips/>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5"/>
          <p:cNvSpPr txBox="1"/>
          <p:nvPr/>
        </p:nvSpPr>
        <p:spPr>
          <a:xfrm>
            <a:off x="323850" y="188913"/>
            <a:ext cx="1255713" cy="519112"/>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800" b="1" dirty="0">
                <a:latin typeface="楷体_GB2312" panose="02010609030101010101" pitchFamily="49" charset="-122"/>
                <a:ea typeface="楷体_GB2312" panose="02010609030101010101" pitchFamily="49" charset="-122"/>
              </a:rPr>
              <a:t>总结：</a:t>
            </a:r>
            <a:endParaRPr lang="zh-CN" altLang="en-US" sz="2800" b="1" dirty="0">
              <a:latin typeface="楷体_GB2312" panose="02010609030101010101" pitchFamily="49" charset="-122"/>
              <a:ea typeface="楷体_GB2312" panose="02010609030101010101" pitchFamily="49" charset="-122"/>
            </a:endParaRPr>
          </a:p>
        </p:txBody>
      </p:sp>
      <p:sp>
        <p:nvSpPr>
          <p:cNvPr id="71683" name="Rectangle 8"/>
          <p:cNvSpPr/>
          <p:nvPr/>
        </p:nvSpPr>
        <p:spPr>
          <a:xfrm>
            <a:off x="323850" y="1838325"/>
            <a:ext cx="8353425" cy="1609725"/>
          </a:xfrm>
          <a:prstGeom prst="rect">
            <a:avLst/>
          </a:prstGeom>
          <a:noFill/>
          <a:ln w="57150" cap="flat" cmpd="thinThick">
            <a:solidFill>
              <a:srgbClr val="FFCCFF"/>
            </a:solidFill>
            <a:prstDash val="solid"/>
            <a:miter/>
            <a:headEnd type="none" w="med" len="med"/>
            <a:tailEnd type="none" w="med" len="med"/>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400" dirty="0">
                <a:ea typeface="楷体_GB2312" panose="02010609030101010101" pitchFamily="49" charset="-122"/>
              </a:rPr>
              <a:t>轨迹规划的主要目的就是使机器人的运动速度可控，运动空间始终保持在关节运动允许的范围内、运动轨迹平滑、准确、稳定，从而可以得到最优轨迹，提高机器人的工作效率，同时也为机器人的编程提供理论依据。</a:t>
            </a:r>
            <a:endParaRPr lang="zh-CN" altLang="en-US" sz="2400" dirty="0">
              <a:ea typeface="楷体_GB2312" panose="02010609030101010101" pitchFamily="49" charset="-122"/>
            </a:endParaRPr>
          </a:p>
        </p:txBody>
      </p:sp>
      <p:sp>
        <p:nvSpPr>
          <p:cNvPr id="71684" name="Rectangle 6"/>
          <p:cNvSpPr/>
          <p:nvPr/>
        </p:nvSpPr>
        <p:spPr>
          <a:xfrm>
            <a:off x="395288" y="3933825"/>
            <a:ext cx="8281987" cy="1568450"/>
          </a:xfrm>
          <a:prstGeom prst="rect">
            <a:avLst/>
          </a:prstGeom>
          <a:noFill/>
          <a:ln w="57150" cap="flat" cmpd="thickThin">
            <a:solidFill>
              <a:schemeClr val="accent2"/>
            </a:solidFill>
            <a:prstDash val="solid"/>
            <a:miter/>
            <a:headEnd type="none" w="med" len="med"/>
            <a:tailEnd type="none" w="med" len="med"/>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400" dirty="0">
                <a:ea typeface="楷体_GB2312" panose="02010609030101010101" pitchFamily="49" charset="-122"/>
              </a:rPr>
              <a:t>关节空间和直角空间的几何元素不是线性关系，所以当关节变量呈线性变化时，在直角空间参考点的运动轨迹并不形成直线。所以只有那些无路径要求的作业，才能在关节空间直接进行轨迹规划。</a:t>
            </a:r>
            <a:endParaRPr lang="zh-CN" altLang="en-US" sz="2400" dirty="0">
              <a:ea typeface="楷体_GB2312" panose="02010609030101010101" pitchFamily="49" charset="-122"/>
            </a:endParaRPr>
          </a:p>
        </p:txBody>
      </p:sp>
    </p:spTree>
  </p:cSld>
  <p:clrMapOvr>
    <a:masterClrMapping/>
  </p:clrMapOvr>
  <p:transition spd="slow">
    <p:split orient="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p:cNvPicPr>
          <p:nvPr/>
        </p:nvPicPr>
        <p:blipFill>
          <a:blip r:embed="rId1"/>
          <a:stretch>
            <a:fillRect/>
          </a:stretch>
        </p:blipFill>
        <p:spPr>
          <a:xfrm>
            <a:off x="0" y="0"/>
            <a:ext cx="7000875" cy="6864350"/>
          </a:xfrm>
          <a:prstGeom prst="rect">
            <a:avLst/>
          </a:prstGeom>
          <a:noFill/>
          <a:ln w="9525">
            <a:noFill/>
          </a:ln>
        </p:spPr>
      </p:pic>
      <p:sp>
        <p:nvSpPr>
          <p:cNvPr id="6" name="TextBox 5"/>
          <p:cNvSpPr txBox="1"/>
          <p:nvPr/>
        </p:nvSpPr>
        <p:spPr>
          <a:xfrm>
            <a:off x="7572375" y="1143000"/>
            <a:ext cx="1214438" cy="3786188"/>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6000" dirty="0">
                <a:latin typeface="华文彩云" panose="02010800040101010101" pitchFamily="2" charset="-122"/>
                <a:ea typeface="华文彩云" panose="02010800040101010101" pitchFamily="2" charset="-122"/>
              </a:rPr>
              <a:t>本章结束</a:t>
            </a:r>
            <a:endParaRPr lang="zh-CN" altLang="en-US" sz="6000" dirty="0">
              <a:latin typeface="华文彩云" panose="02010800040101010101" pitchFamily="2" charset="-122"/>
              <a:ea typeface="华文彩云" panose="02010800040101010101" pitchFamily="2" charset="-122"/>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iterate type="lt">
                                    <p:tmAbs val="0"/>
                                  </p:iterate>
                                  <p:childTnLst>
                                    <p:animRot by="21600000">
                                      <p:cBhvr>
                                        <p:cTn id="6" dur="2000" fill="hold"/>
                                        <p:tgtEl>
                                          <p:spTgt spid="6"/>
                                        </p:tgtEl>
                                        <p:attrNameLst>
                                          <p:attrName>r</p:attrName>
                                        </p:attrNameLst>
                                      </p:cBhvr>
                                    </p:animRot>
                                  </p:childTnLst>
                                </p:cTn>
                              </p:par>
                            </p:childTnLst>
                          </p:cTn>
                        </p:par>
                        <p:par>
                          <p:cTn id="7" fill="hold">
                            <p:stCondLst>
                              <p:cond delay="2000"/>
                            </p:stCondLst>
                            <p:childTnLst>
                              <p:par>
                                <p:cTn id="8" presetID="2" presetClass="emph" presetSubtype="0" grpId="1" nodeType="afterEffect">
                                  <p:stCondLst>
                                    <p:cond delay="2000"/>
                                  </p:stCondLst>
                                  <p:iterate type="lt">
                                    <p:tmAbs val="200"/>
                                  </p:iterate>
                                  <p:childTnLst>
                                    <p:set>
                                      <p:cBhvr override="childStyle">
                                        <p:cTn id="9" dur="indefinite"/>
                                        <p:tgtEl>
                                          <p:spTgt spid="6"/>
                                        </p:tgtEl>
                                        <p:attrNameLst>
                                          <p:attrName>style.fontFamily</p:attrName>
                                        </p:attrNameLst>
                                      </p:cBhvr>
                                      <p:to>
                                        <p:strVal val="黑体"/>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167313" y="146050"/>
            <a:ext cx="3652837" cy="863600"/>
          </a:xfrm>
        </p:spPr>
        <p:txBody>
          <a:bodyPr vert="horz" wrap="square" lIns="91436" tIns="45718" rIns="91436" bIns="45718" anchor="ctr" anchorCtr="0"/>
          <a:lstStyle/>
          <a:p>
            <a:r>
              <a:rPr lang="zh-CN" altLang="en-US" sz="2000" dirty="0">
                <a:ea typeface="宋体" panose="02010600030101010101" pitchFamily="2" charset="-122"/>
              </a:rPr>
              <a:t>关节空间描述与直角坐标描述</a:t>
            </a:r>
            <a:endParaRPr lang="zh-CN" altLang="en-US" sz="2000" dirty="0">
              <a:ea typeface="宋体" panose="02010600030101010101" pitchFamily="2" charset="-122"/>
            </a:endParaRPr>
          </a:p>
        </p:txBody>
      </p:sp>
      <p:sp>
        <p:nvSpPr>
          <p:cNvPr id="28675" name="文本框 2"/>
          <p:cNvSpPr txBox="1"/>
          <p:nvPr/>
        </p:nvSpPr>
        <p:spPr>
          <a:xfrm>
            <a:off x="666750" y="1325563"/>
            <a:ext cx="7886700" cy="101600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000" b="1" dirty="0">
                <a:solidFill>
                  <a:srgbClr val="FF0000"/>
                </a:solidFill>
                <a:ea typeface="宋体" panose="02010600030101010101" pitchFamily="2" charset="-122"/>
              </a:rPr>
              <a:t>关节空间描述：</a:t>
            </a:r>
            <a:r>
              <a:rPr lang="zh-CN" altLang="en-US" sz="2000" b="1" dirty="0">
                <a:ea typeface="宋体" panose="02010600030101010101" pitchFamily="2" charset="-122"/>
              </a:rPr>
              <a:t>采用关节量来描述机器人的运动。</a:t>
            </a:r>
            <a:endParaRPr lang="zh-CN" altLang="en-US" sz="2000" b="1" dirty="0">
              <a:ea typeface="宋体" panose="02010600030101010101" pitchFamily="2" charset="-122"/>
            </a:endParaRPr>
          </a:p>
          <a:p>
            <a:pPr marL="0" lvl="0" indent="0">
              <a:spcBef>
                <a:spcPct val="0"/>
              </a:spcBef>
              <a:buNone/>
            </a:pPr>
            <a:r>
              <a:rPr lang="zh-CN" altLang="en-US" sz="2000" b="1" dirty="0">
                <a:ea typeface="宋体" panose="02010600030101010101" pitchFamily="2" charset="-122"/>
              </a:rPr>
              <a:t>优点：描述方法简单</a:t>
            </a:r>
            <a:endParaRPr lang="zh-CN" altLang="en-US" sz="2000" b="1" dirty="0">
              <a:ea typeface="宋体" panose="02010600030101010101" pitchFamily="2" charset="-122"/>
            </a:endParaRPr>
          </a:p>
          <a:p>
            <a:pPr marL="0" lvl="0" indent="0">
              <a:spcBef>
                <a:spcPct val="0"/>
              </a:spcBef>
              <a:buNone/>
            </a:pPr>
            <a:r>
              <a:rPr lang="zh-CN" altLang="en-US" sz="2000" b="1" dirty="0">
                <a:ea typeface="宋体" panose="02010600030101010101" pitchFamily="2" charset="-122"/>
              </a:rPr>
              <a:t>缺点：机器人在两点之间的运动不可预知</a:t>
            </a:r>
            <a:endParaRPr lang="zh-CN" altLang="en-US" sz="2000" b="1" dirty="0">
              <a:ea typeface="宋体" panose="02010600030101010101" pitchFamily="2" charset="-122"/>
            </a:endParaRPr>
          </a:p>
        </p:txBody>
      </p:sp>
      <p:sp>
        <p:nvSpPr>
          <p:cNvPr id="28676" name="文本框 1"/>
          <p:cNvSpPr txBox="1"/>
          <p:nvPr/>
        </p:nvSpPr>
        <p:spPr>
          <a:xfrm>
            <a:off x="128588" y="3716338"/>
            <a:ext cx="4587875" cy="163195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just">
              <a:spcBef>
                <a:spcPct val="0"/>
              </a:spcBef>
              <a:buNone/>
            </a:pPr>
            <a:r>
              <a:rPr lang="zh-CN" altLang="en-US" sz="2000" b="1" dirty="0">
                <a:solidFill>
                  <a:srgbClr val="0000FF"/>
                </a:solidFill>
                <a:ea typeface="宋体" panose="02010600030101010101" pitchFamily="2" charset="-122"/>
              </a:rPr>
              <a:t>直角坐标描述：</a:t>
            </a:r>
            <a:r>
              <a:rPr lang="zh-CN" altLang="en-US" sz="2000" b="1" dirty="0">
                <a:ea typeface="宋体" panose="02010600030101010101" pitchFamily="2" charset="-122"/>
              </a:rPr>
              <a:t>机器人的运动序列首先</a:t>
            </a:r>
            <a:endParaRPr lang="en-US" altLang="zh-CN" sz="2000" b="1" dirty="0">
              <a:ea typeface="宋体" panose="02010600030101010101" pitchFamily="2" charset="-122"/>
            </a:endParaRPr>
          </a:p>
          <a:p>
            <a:pPr marL="0" lvl="0" indent="0" algn="just">
              <a:spcBef>
                <a:spcPct val="0"/>
              </a:spcBef>
              <a:buNone/>
            </a:pPr>
            <a:r>
              <a:rPr lang="en-US" altLang="zh-CN" sz="2000" b="1" dirty="0">
                <a:ea typeface="宋体" panose="02010600030101010101" pitchFamily="2" charset="-122"/>
              </a:rPr>
              <a:t>       </a:t>
            </a:r>
            <a:r>
              <a:rPr lang="zh-CN" altLang="en-US" sz="2000" b="1" dirty="0">
                <a:ea typeface="宋体" panose="02010600030101010101" pitchFamily="2" charset="-122"/>
              </a:rPr>
              <a:t>在直角坐标空间中进行描述，然后</a:t>
            </a:r>
            <a:endParaRPr lang="en-US" altLang="zh-CN" sz="2000" b="1" dirty="0">
              <a:ea typeface="宋体" panose="02010600030101010101" pitchFamily="2" charset="-122"/>
            </a:endParaRPr>
          </a:p>
          <a:p>
            <a:pPr marL="0" lvl="0" indent="0" algn="just">
              <a:spcBef>
                <a:spcPct val="0"/>
              </a:spcBef>
              <a:buNone/>
            </a:pPr>
            <a:r>
              <a:rPr lang="en-US" altLang="zh-CN" sz="2000" b="1" dirty="0">
                <a:ea typeface="宋体" panose="02010600030101010101" pitchFamily="2" charset="-122"/>
              </a:rPr>
              <a:t>       </a:t>
            </a:r>
            <a:r>
              <a:rPr lang="zh-CN" altLang="en-US" sz="2000" b="1" dirty="0">
                <a:ea typeface="宋体" panose="02010600030101010101" pitchFamily="2" charset="-122"/>
              </a:rPr>
              <a:t>转化为关节空间描述。</a:t>
            </a:r>
            <a:endParaRPr lang="zh-CN" altLang="en-US" sz="2000" b="1" dirty="0">
              <a:ea typeface="宋体" panose="02010600030101010101" pitchFamily="2" charset="-122"/>
            </a:endParaRPr>
          </a:p>
          <a:p>
            <a:pPr marL="0" lvl="0" indent="0" algn="just">
              <a:spcBef>
                <a:spcPct val="0"/>
              </a:spcBef>
              <a:buNone/>
            </a:pPr>
            <a:r>
              <a:rPr lang="zh-CN" altLang="en-US" sz="2000" b="1" dirty="0">
                <a:ea typeface="宋体" panose="02010600030101010101" pitchFamily="2" charset="-122"/>
              </a:rPr>
              <a:t>优点：</a:t>
            </a:r>
            <a:r>
              <a:rPr lang="zh-CN" altLang="en-US" sz="2000" b="1" dirty="0">
                <a:ea typeface="宋体" panose="02010600030101010101" pitchFamily="2" charset="-122"/>
                <a:sym typeface="Arial" panose="020B0604020202020204" pitchFamily="34" charset="0"/>
              </a:rPr>
              <a:t>机器人在两点之间的运动可预知</a:t>
            </a:r>
            <a:endParaRPr lang="zh-CN" altLang="en-US" sz="2000" b="1" dirty="0">
              <a:ea typeface="宋体" panose="02010600030101010101" pitchFamily="2" charset="-122"/>
            </a:endParaRPr>
          </a:p>
          <a:p>
            <a:pPr marL="0" lvl="0" indent="0" algn="just">
              <a:spcBef>
                <a:spcPct val="0"/>
              </a:spcBef>
              <a:buNone/>
            </a:pPr>
            <a:r>
              <a:rPr lang="zh-CN" altLang="en-US" sz="2000" b="1" dirty="0">
                <a:ea typeface="宋体" panose="02010600030101010101" pitchFamily="2" charset="-122"/>
              </a:rPr>
              <a:t>缺点：计算量大</a:t>
            </a:r>
            <a:endParaRPr lang="zh-CN" altLang="en-US" sz="2000" b="1" dirty="0">
              <a:ea typeface="宋体" panose="02010600030101010101" pitchFamily="2" charset="-122"/>
            </a:endParaRPr>
          </a:p>
        </p:txBody>
      </p:sp>
      <p:grpSp>
        <p:nvGrpSpPr>
          <p:cNvPr id="28677" name="Group 11"/>
          <p:cNvGrpSpPr/>
          <p:nvPr/>
        </p:nvGrpSpPr>
        <p:grpSpPr>
          <a:xfrm>
            <a:off x="5594350" y="1727200"/>
            <a:ext cx="3238500" cy="2100263"/>
            <a:chOff x="3288" y="436"/>
            <a:chExt cx="2132" cy="1418"/>
          </a:xfrm>
        </p:grpSpPr>
        <p:graphicFrame>
          <p:nvGraphicFramePr>
            <p:cNvPr id="28696" name="Object 12"/>
            <p:cNvGraphicFramePr>
              <a:graphicFrameLocks noChangeAspect="1"/>
            </p:cNvGraphicFramePr>
            <p:nvPr/>
          </p:nvGraphicFramePr>
          <p:xfrm>
            <a:off x="4528" y="836"/>
            <a:ext cx="58" cy="124"/>
          </p:xfrm>
          <a:graphic>
            <a:graphicData uri="http://schemas.openxmlformats.org/presentationml/2006/ole">
              <mc:AlternateContent xmlns:mc="http://schemas.openxmlformats.org/markup-compatibility/2006">
                <mc:Choice xmlns:v="urn:schemas-microsoft-com:vml" Requires="v">
                  <p:oleObj spid="_x0000_s3088" name="" r:id="rId1" imgW="114300" imgH="215900" progId="Equation.3">
                    <p:embed/>
                  </p:oleObj>
                </mc:Choice>
                <mc:Fallback>
                  <p:oleObj name="" r:id="rId1" imgW="114300" imgH="215900" progId="Equation.3">
                    <p:embed/>
                    <p:pic>
                      <p:nvPicPr>
                        <p:cNvPr id="0" name="图片 3083"/>
                        <p:cNvPicPr/>
                        <p:nvPr/>
                      </p:nvPicPr>
                      <p:blipFill>
                        <a:blip r:embed="rId2"/>
                        <a:stretch>
                          <a:fillRect/>
                        </a:stretch>
                      </p:blipFill>
                      <p:spPr>
                        <a:xfrm>
                          <a:off x="4528" y="836"/>
                          <a:ext cx="58" cy="124"/>
                        </a:xfrm>
                        <a:prstGeom prst="rect">
                          <a:avLst/>
                        </a:prstGeom>
                        <a:noFill/>
                        <a:ln w="38100">
                          <a:noFill/>
                          <a:miter/>
                        </a:ln>
                      </p:spPr>
                    </p:pic>
                  </p:oleObj>
                </mc:Fallback>
              </mc:AlternateContent>
            </a:graphicData>
          </a:graphic>
        </p:graphicFrame>
        <p:sp>
          <p:nvSpPr>
            <p:cNvPr id="28697" name="AutoShape 13"/>
            <p:cNvSpPr/>
            <p:nvPr/>
          </p:nvSpPr>
          <p:spPr>
            <a:xfrm>
              <a:off x="4339" y="801"/>
              <a:ext cx="38" cy="44"/>
            </a:xfrm>
            <a:prstGeom prst="flowChartConnector">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28698" name="AutoShape 14"/>
            <p:cNvSpPr/>
            <p:nvPr/>
          </p:nvSpPr>
          <p:spPr>
            <a:xfrm>
              <a:off x="3606" y="1298"/>
              <a:ext cx="39" cy="44"/>
            </a:xfrm>
            <a:prstGeom prst="flowChartConnector">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28699" name="AutoShape 15"/>
            <p:cNvSpPr/>
            <p:nvPr/>
          </p:nvSpPr>
          <p:spPr>
            <a:xfrm>
              <a:off x="4785" y="1163"/>
              <a:ext cx="39" cy="44"/>
            </a:xfrm>
            <a:prstGeom prst="flowChartConnector">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28700" name="AutoShape 16"/>
            <p:cNvSpPr/>
            <p:nvPr/>
          </p:nvSpPr>
          <p:spPr>
            <a:xfrm>
              <a:off x="4989" y="1300"/>
              <a:ext cx="39" cy="44"/>
            </a:xfrm>
            <a:prstGeom prst="flowChartConnector">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sp>
          <p:nvSpPr>
            <p:cNvPr id="28701" name="Text Box 17"/>
            <p:cNvSpPr txBox="1"/>
            <p:nvPr/>
          </p:nvSpPr>
          <p:spPr>
            <a:xfrm>
              <a:off x="5125" y="1524"/>
              <a:ext cx="163" cy="248"/>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800" i="1" dirty="0">
                  <a:ea typeface="宋体" panose="02010600030101010101" pitchFamily="2" charset="-122"/>
                </a:rPr>
                <a:t>t</a:t>
              </a:r>
              <a:endParaRPr lang="en-US" altLang="zh-CN" sz="1800" i="1" dirty="0">
                <a:ea typeface="宋体" panose="02010600030101010101" pitchFamily="2" charset="-122"/>
              </a:endParaRPr>
            </a:p>
          </p:txBody>
        </p:sp>
        <p:sp>
          <p:nvSpPr>
            <p:cNvPr id="28702" name="Line 18"/>
            <p:cNvSpPr/>
            <p:nvPr/>
          </p:nvSpPr>
          <p:spPr>
            <a:xfrm flipH="1" flipV="1">
              <a:off x="3627" y="503"/>
              <a:ext cx="1" cy="1135"/>
            </a:xfrm>
            <a:prstGeom prst="line">
              <a:avLst/>
            </a:prstGeom>
            <a:ln w="9525" cap="flat" cmpd="sng">
              <a:solidFill>
                <a:schemeClr val="tx1"/>
              </a:solidFill>
              <a:prstDash val="solid"/>
              <a:headEnd type="none" w="med" len="med"/>
              <a:tailEnd type="triangle" w="med" len="med"/>
            </a:ln>
          </p:spPr>
        </p:sp>
        <p:sp>
          <p:nvSpPr>
            <p:cNvPr id="28703" name="Rectangle 19"/>
            <p:cNvSpPr/>
            <p:nvPr/>
          </p:nvSpPr>
          <p:spPr>
            <a:xfrm>
              <a:off x="3484" y="1605"/>
              <a:ext cx="1871" cy="249"/>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latin typeface="宋体" panose="02010600030101010101" pitchFamily="2" charset="-122"/>
                  <a:ea typeface="宋体" panose="02010600030101010101" pitchFamily="2" charset="-122"/>
                </a:rPr>
                <a:t>关节空间轨迹</a:t>
              </a:r>
              <a:endParaRPr lang="zh-CN" altLang="en-US" sz="1800" dirty="0">
                <a:latin typeface="宋体" panose="02010600030101010101" pitchFamily="2" charset="-122"/>
                <a:ea typeface="宋体" panose="02010600030101010101" pitchFamily="2" charset="-122"/>
              </a:endParaRPr>
            </a:p>
          </p:txBody>
        </p:sp>
        <p:sp>
          <p:nvSpPr>
            <p:cNvPr id="28704" name="Text Box 20"/>
            <p:cNvSpPr txBox="1"/>
            <p:nvPr/>
          </p:nvSpPr>
          <p:spPr>
            <a:xfrm>
              <a:off x="3356" y="436"/>
              <a:ext cx="227" cy="248"/>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50000"/>
                </a:spcBef>
                <a:buNone/>
              </a:pPr>
              <a:r>
                <a:rPr lang="el-GR" altLang="zh-CN" sz="1800" i="1" dirty="0">
                  <a:ea typeface="宋体" panose="02010600030101010101" pitchFamily="2" charset="-122"/>
                </a:rPr>
                <a:t>θ</a:t>
              </a:r>
              <a:endParaRPr lang="el-GR" altLang="zh-CN" sz="1800" i="1" dirty="0">
                <a:ea typeface="宋体" panose="02010600030101010101" pitchFamily="2" charset="-122"/>
              </a:endParaRPr>
            </a:p>
          </p:txBody>
        </p:sp>
        <p:sp>
          <p:nvSpPr>
            <p:cNvPr id="28705" name="Line 21"/>
            <p:cNvSpPr/>
            <p:nvPr/>
          </p:nvSpPr>
          <p:spPr>
            <a:xfrm>
              <a:off x="3288" y="1502"/>
              <a:ext cx="2132" cy="0"/>
            </a:xfrm>
            <a:prstGeom prst="line">
              <a:avLst/>
            </a:prstGeom>
            <a:ln w="9525" cap="flat" cmpd="sng">
              <a:solidFill>
                <a:schemeClr val="tx1"/>
              </a:solidFill>
              <a:prstDash val="solid"/>
              <a:headEnd type="none" w="med" len="med"/>
              <a:tailEnd type="triangle" w="med" len="med"/>
            </a:ln>
          </p:spPr>
        </p:sp>
        <p:sp>
          <p:nvSpPr>
            <p:cNvPr id="28706" name="Freeform 22"/>
            <p:cNvSpPr/>
            <p:nvPr/>
          </p:nvSpPr>
          <p:spPr>
            <a:xfrm>
              <a:off x="3447" y="814"/>
              <a:ext cx="1859" cy="534"/>
            </a:xfrm>
            <a:custGeom>
              <a:avLst/>
              <a:gdLst/>
              <a:ahLst/>
              <a:cxnLst>
                <a:cxn ang="0">
                  <a:pos x="0" y="530"/>
                </a:cxn>
                <a:cxn ang="0">
                  <a:pos x="204" y="507"/>
                </a:cxn>
                <a:cxn ang="0">
                  <a:pos x="295" y="416"/>
                </a:cxn>
                <a:cxn ang="0">
                  <a:pos x="476" y="371"/>
                </a:cxn>
                <a:cxn ang="0">
                  <a:pos x="657" y="76"/>
                </a:cxn>
                <a:cxn ang="0">
                  <a:pos x="975" y="8"/>
                </a:cxn>
                <a:cxn ang="0">
                  <a:pos x="1224" y="121"/>
                </a:cxn>
                <a:cxn ang="0">
                  <a:pos x="1338" y="348"/>
                </a:cxn>
                <a:cxn ang="0">
                  <a:pos x="1474" y="416"/>
                </a:cxn>
                <a:cxn ang="0">
                  <a:pos x="1565" y="507"/>
                </a:cxn>
                <a:cxn ang="0">
                  <a:pos x="1723" y="530"/>
                </a:cxn>
                <a:cxn ang="0">
                  <a:pos x="1859" y="530"/>
                </a:cxn>
              </a:cxnLst>
              <a:rect l="0" t="0" r="0" b="0"/>
              <a:pathLst>
                <a:path w="1859" h="534">
                  <a:moveTo>
                    <a:pt x="0" y="530"/>
                  </a:moveTo>
                  <a:cubicBezTo>
                    <a:pt x="77" y="528"/>
                    <a:pt x="155" y="526"/>
                    <a:pt x="204" y="507"/>
                  </a:cubicBezTo>
                  <a:cubicBezTo>
                    <a:pt x="253" y="488"/>
                    <a:pt x="250" y="439"/>
                    <a:pt x="295" y="416"/>
                  </a:cubicBezTo>
                  <a:cubicBezTo>
                    <a:pt x="340" y="393"/>
                    <a:pt x="416" y="428"/>
                    <a:pt x="476" y="371"/>
                  </a:cubicBezTo>
                  <a:cubicBezTo>
                    <a:pt x="536" y="314"/>
                    <a:pt x="574" y="136"/>
                    <a:pt x="657" y="76"/>
                  </a:cubicBezTo>
                  <a:cubicBezTo>
                    <a:pt x="740" y="16"/>
                    <a:pt x="880" y="0"/>
                    <a:pt x="975" y="8"/>
                  </a:cubicBezTo>
                  <a:cubicBezTo>
                    <a:pt x="1070" y="16"/>
                    <a:pt x="1164" y="64"/>
                    <a:pt x="1224" y="121"/>
                  </a:cubicBezTo>
                  <a:cubicBezTo>
                    <a:pt x="1284" y="178"/>
                    <a:pt x="1296" y="299"/>
                    <a:pt x="1338" y="348"/>
                  </a:cubicBezTo>
                  <a:cubicBezTo>
                    <a:pt x="1380" y="397"/>
                    <a:pt x="1436" y="390"/>
                    <a:pt x="1474" y="416"/>
                  </a:cubicBezTo>
                  <a:cubicBezTo>
                    <a:pt x="1512" y="442"/>
                    <a:pt x="1524" y="488"/>
                    <a:pt x="1565" y="507"/>
                  </a:cubicBezTo>
                  <a:cubicBezTo>
                    <a:pt x="1606" y="526"/>
                    <a:pt x="1674" y="526"/>
                    <a:pt x="1723" y="530"/>
                  </a:cubicBezTo>
                  <a:cubicBezTo>
                    <a:pt x="1772" y="534"/>
                    <a:pt x="1815" y="532"/>
                    <a:pt x="1859" y="530"/>
                  </a:cubicBezTo>
                </a:path>
              </a:pathLst>
            </a:custGeom>
            <a:noFill/>
            <a:ln w="22225" cap="flat" cmpd="sng">
              <a:solidFill>
                <a:srgbClr val="0000CC">
                  <a:alpha val="100000"/>
                </a:srgbClr>
              </a:solidFill>
              <a:prstDash val="solid"/>
              <a:round/>
              <a:headEnd type="none" w="med" len="med"/>
              <a:tailEnd type="none" w="med" len="med"/>
            </a:ln>
          </p:spPr>
          <p:txBody>
            <a:bodyPr/>
            <a:lstStyle/>
            <a:p>
              <a:endParaRPr lang="zh-CN" altLang="en-US"/>
            </a:p>
          </p:txBody>
        </p:sp>
        <p:sp>
          <p:nvSpPr>
            <p:cNvPr id="28707" name="AutoShape 23"/>
            <p:cNvSpPr/>
            <p:nvPr/>
          </p:nvSpPr>
          <p:spPr>
            <a:xfrm>
              <a:off x="3855" y="1185"/>
              <a:ext cx="38" cy="44"/>
            </a:xfrm>
            <a:prstGeom prst="flowChartConnector">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endParaRPr lang="zh-CN" altLang="en-US" sz="1800" dirty="0">
                <a:ea typeface="宋体" panose="02010600030101010101" pitchFamily="2" charset="-122"/>
              </a:endParaRPr>
            </a:p>
          </p:txBody>
        </p:sp>
      </p:grpSp>
      <p:grpSp>
        <p:nvGrpSpPr>
          <p:cNvPr id="28678" name="组合 1"/>
          <p:cNvGrpSpPr/>
          <p:nvPr/>
        </p:nvGrpSpPr>
        <p:grpSpPr>
          <a:xfrm>
            <a:off x="4660900" y="4170363"/>
            <a:ext cx="3273425" cy="2643187"/>
            <a:chOff x="4494213" y="3692525"/>
            <a:chExt cx="3273425" cy="2643188"/>
          </a:xfrm>
        </p:grpSpPr>
        <p:grpSp>
          <p:nvGrpSpPr>
            <p:cNvPr id="28680" name="Group 40"/>
            <p:cNvGrpSpPr/>
            <p:nvPr/>
          </p:nvGrpSpPr>
          <p:grpSpPr>
            <a:xfrm>
              <a:off x="4494213" y="3692525"/>
              <a:ext cx="3273425" cy="2305050"/>
              <a:chOff x="2487" y="1688"/>
              <a:chExt cx="2422" cy="1787"/>
            </a:xfrm>
          </p:grpSpPr>
          <p:pic>
            <p:nvPicPr>
              <p:cNvPr id="28682" name="Picture 26"/>
              <p:cNvPicPr>
                <a:picLocks noChangeAspect="1"/>
              </p:cNvPicPr>
              <p:nvPr/>
            </p:nvPicPr>
            <p:blipFill>
              <a:blip r:embed="rId3"/>
              <a:srcRect b="7329"/>
              <a:stretch>
                <a:fillRect/>
              </a:stretch>
            </p:blipFill>
            <p:spPr>
              <a:xfrm>
                <a:off x="2487" y="1688"/>
                <a:ext cx="2422" cy="1787"/>
              </a:xfrm>
              <a:prstGeom prst="rect">
                <a:avLst/>
              </a:prstGeom>
              <a:noFill/>
              <a:ln w="9525">
                <a:noFill/>
              </a:ln>
            </p:spPr>
          </p:pic>
          <p:sp>
            <p:nvSpPr>
              <p:cNvPr id="28683" name="Line 27"/>
              <p:cNvSpPr/>
              <p:nvPr/>
            </p:nvSpPr>
            <p:spPr>
              <a:xfrm flipH="1">
                <a:off x="3227" y="2514"/>
                <a:ext cx="132" cy="72"/>
              </a:xfrm>
              <a:prstGeom prst="line">
                <a:avLst/>
              </a:prstGeom>
              <a:ln w="9525" cap="flat" cmpd="sng">
                <a:solidFill>
                  <a:srgbClr val="FF0000"/>
                </a:solidFill>
                <a:prstDash val="solid"/>
                <a:headEnd type="oval" w="med" len="med"/>
                <a:tailEnd type="oval" w="med" len="med"/>
              </a:ln>
            </p:spPr>
          </p:sp>
          <p:sp>
            <p:nvSpPr>
              <p:cNvPr id="28684" name="Line 28"/>
              <p:cNvSpPr/>
              <p:nvPr/>
            </p:nvSpPr>
            <p:spPr>
              <a:xfrm>
                <a:off x="3234" y="2592"/>
                <a:ext cx="87" cy="78"/>
              </a:xfrm>
              <a:prstGeom prst="line">
                <a:avLst/>
              </a:prstGeom>
              <a:ln w="9525" cap="flat" cmpd="sng">
                <a:solidFill>
                  <a:srgbClr val="FF0000"/>
                </a:solidFill>
                <a:prstDash val="solid"/>
                <a:headEnd type="oval" w="med" len="med"/>
                <a:tailEnd type="oval" w="med" len="med"/>
              </a:ln>
            </p:spPr>
          </p:sp>
          <p:sp>
            <p:nvSpPr>
              <p:cNvPr id="28685" name="Line 29"/>
              <p:cNvSpPr/>
              <p:nvPr/>
            </p:nvSpPr>
            <p:spPr>
              <a:xfrm flipV="1">
                <a:off x="3327" y="2592"/>
                <a:ext cx="1" cy="84"/>
              </a:xfrm>
              <a:prstGeom prst="line">
                <a:avLst/>
              </a:prstGeom>
              <a:ln w="9525" cap="flat" cmpd="sng">
                <a:solidFill>
                  <a:srgbClr val="FF0000"/>
                </a:solidFill>
                <a:prstDash val="solid"/>
                <a:headEnd type="none" w="med" len="med"/>
                <a:tailEnd type="none" w="med" len="med"/>
              </a:ln>
            </p:spPr>
          </p:sp>
          <p:sp>
            <p:nvSpPr>
              <p:cNvPr id="28686" name="Line 30"/>
              <p:cNvSpPr/>
              <p:nvPr/>
            </p:nvSpPr>
            <p:spPr>
              <a:xfrm>
                <a:off x="3327" y="2580"/>
                <a:ext cx="645" cy="503"/>
              </a:xfrm>
              <a:prstGeom prst="line">
                <a:avLst/>
              </a:prstGeom>
              <a:ln w="9525" cap="flat" cmpd="sng">
                <a:solidFill>
                  <a:srgbClr val="FF0000"/>
                </a:solidFill>
                <a:prstDash val="solid"/>
                <a:headEnd type="oval" w="med" len="med"/>
                <a:tailEnd type="oval" w="med" len="med"/>
              </a:ln>
            </p:spPr>
          </p:sp>
          <p:sp>
            <p:nvSpPr>
              <p:cNvPr id="28687" name="Line 31"/>
              <p:cNvSpPr/>
              <p:nvPr/>
            </p:nvSpPr>
            <p:spPr>
              <a:xfrm>
                <a:off x="3966" y="3083"/>
                <a:ext cx="150" cy="7"/>
              </a:xfrm>
              <a:prstGeom prst="line">
                <a:avLst/>
              </a:prstGeom>
              <a:ln w="9525" cap="flat" cmpd="sng">
                <a:solidFill>
                  <a:srgbClr val="FF0000"/>
                </a:solidFill>
                <a:prstDash val="solid"/>
                <a:headEnd type="none" w="med" len="med"/>
                <a:tailEnd type="none" w="med" len="med"/>
              </a:ln>
            </p:spPr>
          </p:sp>
          <p:sp>
            <p:nvSpPr>
              <p:cNvPr id="28688" name="Line 32"/>
              <p:cNvSpPr/>
              <p:nvPr/>
            </p:nvSpPr>
            <p:spPr>
              <a:xfrm flipH="1">
                <a:off x="3997" y="3096"/>
                <a:ext cx="119" cy="119"/>
              </a:xfrm>
              <a:prstGeom prst="line">
                <a:avLst/>
              </a:prstGeom>
              <a:ln w="9525" cap="flat" cmpd="sng">
                <a:solidFill>
                  <a:srgbClr val="FF0000"/>
                </a:solidFill>
                <a:prstDash val="solid"/>
                <a:headEnd type="oval" w="med" len="med"/>
                <a:tailEnd type="oval" w="med" len="med"/>
              </a:ln>
            </p:spPr>
          </p:sp>
          <p:sp>
            <p:nvSpPr>
              <p:cNvPr id="28689" name="Rectangle 33"/>
              <p:cNvSpPr/>
              <p:nvPr/>
            </p:nvSpPr>
            <p:spPr>
              <a:xfrm>
                <a:off x="3146" y="2388"/>
                <a:ext cx="258" cy="212"/>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b="1" dirty="0">
                    <a:solidFill>
                      <a:srgbClr val="FF0000"/>
                    </a:solidFill>
                    <a:ea typeface="宋体" panose="02010600030101010101" pitchFamily="2" charset="-122"/>
                  </a:rPr>
                  <a:t>P0</a:t>
                </a:r>
                <a:endParaRPr lang="en-US" altLang="zh-CN" sz="1600" b="1" dirty="0">
                  <a:solidFill>
                    <a:srgbClr val="FF0000"/>
                  </a:solidFill>
                  <a:ea typeface="宋体" panose="02010600030101010101" pitchFamily="2" charset="-122"/>
                </a:endParaRPr>
              </a:p>
            </p:txBody>
          </p:sp>
          <p:sp>
            <p:nvSpPr>
              <p:cNvPr id="28690" name="Rectangle 34"/>
              <p:cNvSpPr/>
              <p:nvPr/>
            </p:nvSpPr>
            <p:spPr>
              <a:xfrm>
                <a:off x="2984" y="2500"/>
                <a:ext cx="258" cy="212"/>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b="1" dirty="0">
                    <a:solidFill>
                      <a:srgbClr val="FF0000"/>
                    </a:solidFill>
                    <a:ea typeface="宋体" panose="02010600030101010101" pitchFamily="2" charset="-122"/>
                  </a:rPr>
                  <a:t>P1</a:t>
                </a:r>
                <a:endParaRPr lang="en-US" altLang="zh-CN" sz="1600" b="1" dirty="0">
                  <a:solidFill>
                    <a:srgbClr val="FF0000"/>
                  </a:solidFill>
                  <a:ea typeface="宋体" panose="02010600030101010101" pitchFamily="2" charset="-122"/>
                </a:endParaRPr>
              </a:p>
            </p:txBody>
          </p:sp>
          <p:sp>
            <p:nvSpPr>
              <p:cNvPr id="28691" name="Rectangle 35"/>
              <p:cNvSpPr/>
              <p:nvPr/>
            </p:nvSpPr>
            <p:spPr>
              <a:xfrm>
                <a:off x="3184" y="2704"/>
                <a:ext cx="258" cy="212"/>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b="1" dirty="0">
                    <a:solidFill>
                      <a:srgbClr val="FF0000"/>
                    </a:solidFill>
                    <a:ea typeface="宋体" panose="02010600030101010101" pitchFamily="2" charset="-122"/>
                  </a:rPr>
                  <a:t>P2</a:t>
                </a:r>
                <a:endParaRPr lang="en-US" altLang="zh-CN" sz="1600" b="1" dirty="0">
                  <a:solidFill>
                    <a:srgbClr val="FF0000"/>
                  </a:solidFill>
                  <a:ea typeface="宋体" panose="02010600030101010101" pitchFamily="2" charset="-122"/>
                </a:endParaRPr>
              </a:p>
            </p:txBody>
          </p:sp>
          <p:sp>
            <p:nvSpPr>
              <p:cNvPr id="28692" name="Rectangle 36"/>
              <p:cNvSpPr/>
              <p:nvPr/>
            </p:nvSpPr>
            <p:spPr>
              <a:xfrm>
                <a:off x="3353" y="2502"/>
                <a:ext cx="258" cy="212"/>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b="1" dirty="0">
                    <a:solidFill>
                      <a:srgbClr val="FF0000"/>
                    </a:solidFill>
                    <a:ea typeface="宋体" panose="02010600030101010101" pitchFamily="2" charset="-122"/>
                  </a:rPr>
                  <a:t>P3</a:t>
                </a:r>
                <a:endParaRPr lang="en-US" altLang="zh-CN" sz="1600" b="1" dirty="0">
                  <a:solidFill>
                    <a:srgbClr val="FF0000"/>
                  </a:solidFill>
                  <a:ea typeface="宋体" panose="02010600030101010101" pitchFamily="2" charset="-122"/>
                </a:endParaRPr>
              </a:p>
            </p:txBody>
          </p:sp>
          <p:sp>
            <p:nvSpPr>
              <p:cNvPr id="28693" name="Rectangle 37"/>
              <p:cNvSpPr/>
              <p:nvPr/>
            </p:nvSpPr>
            <p:spPr>
              <a:xfrm>
                <a:off x="3784" y="3029"/>
                <a:ext cx="258" cy="212"/>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b="1" dirty="0">
                    <a:solidFill>
                      <a:srgbClr val="FF0000"/>
                    </a:solidFill>
                    <a:ea typeface="宋体" panose="02010600030101010101" pitchFamily="2" charset="-122"/>
                  </a:rPr>
                  <a:t>P4</a:t>
                </a:r>
                <a:endParaRPr lang="en-US" altLang="zh-CN" sz="1600" b="1" dirty="0">
                  <a:solidFill>
                    <a:srgbClr val="FF0000"/>
                  </a:solidFill>
                  <a:ea typeface="宋体" panose="02010600030101010101" pitchFamily="2" charset="-122"/>
                </a:endParaRPr>
              </a:p>
            </p:txBody>
          </p:sp>
          <p:sp>
            <p:nvSpPr>
              <p:cNvPr id="28694" name="Rectangle 38"/>
              <p:cNvSpPr/>
              <p:nvPr/>
            </p:nvSpPr>
            <p:spPr>
              <a:xfrm>
                <a:off x="4097" y="2951"/>
                <a:ext cx="258" cy="212"/>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b="1" dirty="0">
                    <a:solidFill>
                      <a:srgbClr val="FF0000"/>
                    </a:solidFill>
                    <a:ea typeface="宋体" panose="02010600030101010101" pitchFamily="2" charset="-122"/>
                  </a:rPr>
                  <a:t>P5</a:t>
                </a:r>
                <a:endParaRPr lang="en-US" altLang="zh-CN" sz="1600" b="1" dirty="0">
                  <a:solidFill>
                    <a:srgbClr val="FF0000"/>
                  </a:solidFill>
                  <a:ea typeface="宋体" panose="02010600030101010101" pitchFamily="2" charset="-122"/>
                </a:endParaRPr>
              </a:p>
            </p:txBody>
          </p:sp>
          <p:sp>
            <p:nvSpPr>
              <p:cNvPr id="28695" name="Rectangle 39"/>
              <p:cNvSpPr/>
              <p:nvPr/>
            </p:nvSpPr>
            <p:spPr>
              <a:xfrm>
                <a:off x="3879" y="3222"/>
                <a:ext cx="258" cy="212"/>
              </a:xfrm>
              <a:prstGeom prst="rect">
                <a:avLst/>
              </a:prstGeom>
              <a:noFill/>
              <a:ln w="9525">
                <a:noFill/>
              </a:ln>
            </p:spPr>
            <p:txBody>
              <a:bodyPr wrap="non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1600" b="1" dirty="0">
                    <a:solidFill>
                      <a:srgbClr val="FF0000"/>
                    </a:solidFill>
                    <a:ea typeface="宋体" panose="02010600030101010101" pitchFamily="2" charset="-122"/>
                  </a:rPr>
                  <a:t>P6</a:t>
                </a:r>
                <a:endParaRPr lang="en-US" altLang="zh-CN" sz="1600" b="1" dirty="0">
                  <a:solidFill>
                    <a:srgbClr val="FF0000"/>
                  </a:solidFill>
                  <a:ea typeface="宋体" panose="02010600030101010101" pitchFamily="2" charset="-122"/>
                </a:endParaRPr>
              </a:p>
            </p:txBody>
          </p:sp>
        </p:grpSp>
        <p:sp>
          <p:nvSpPr>
            <p:cNvPr id="28681" name="Rectangle 19"/>
            <p:cNvSpPr/>
            <p:nvPr/>
          </p:nvSpPr>
          <p:spPr>
            <a:xfrm>
              <a:off x="4645025" y="5967413"/>
              <a:ext cx="2841625" cy="368300"/>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spcBef>
                  <a:spcPct val="0"/>
                </a:spcBef>
                <a:buNone/>
              </a:pPr>
              <a:r>
                <a:rPr lang="zh-CN" altLang="en-US" sz="1800" dirty="0">
                  <a:latin typeface="宋体" panose="02010600030101010101" pitchFamily="2" charset="-122"/>
                  <a:ea typeface="宋体" panose="02010600030101010101" pitchFamily="2" charset="-122"/>
                </a:rPr>
                <a:t>直角坐标空间轨迹</a:t>
              </a:r>
              <a:endParaRPr lang="zh-CN" altLang="en-US" sz="1800" dirty="0">
                <a:latin typeface="宋体" panose="02010600030101010101" pitchFamily="2" charset="-122"/>
                <a:ea typeface="宋体" panose="02010600030101010101" pitchFamily="2" charset="-122"/>
              </a:endParaRPr>
            </a:p>
          </p:txBody>
        </p:sp>
      </p:grpSp>
      <p:sp>
        <p:nvSpPr>
          <p:cNvPr id="4" name="矩形 3"/>
          <p:cNvSpPr>
            <a:spLocks noChangeArrowheads="1"/>
          </p:cNvSpPr>
          <p:nvPr/>
        </p:nvSpPr>
        <p:spPr bwMode="auto">
          <a:xfrm>
            <a:off x="160565" y="234830"/>
            <a:ext cx="4500594"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7.1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机器人的轨迹规划</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Tree>
    <p:custDataLst>
      <p:tags r:id="rId4"/>
    </p:custData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2867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a:spLocks noChangeArrowheads="1"/>
          </p:cNvSpPr>
          <p:nvPr/>
        </p:nvSpPr>
        <p:spPr bwMode="auto">
          <a:xfrm>
            <a:off x="928662" y="1000108"/>
            <a:ext cx="8072494" cy="1532727"/>
          </a:xfrm>
          <a:prstGeom prst="rect">
            <a:avLst/>
          </a:prstGeom>
          <a:solidFill>
            <a:srgbClr val="CCECFF"/>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a:spAutoFit/>
          </a:bodyPr>
          <a:lstStyle/>
          <a:p>
            <a:pPr marL="0" marR="0" lvl="0" indent="265430" algn="l" defTabSz="914400" rtl="0" eaLnBrk="1" fontAlgn="base" latinLnBrk="0" hangingPunct="1">
              <a:lnSpc>
                <a:spcPct val="120000"/>
              </a:lnSpc>
              <a:spcBef>
                <a:spcPct val="0"/>
              </a:spcBef>
              <a:spcAft>
                <a:spcPct val="0"/>
              </a:spcAft>
              <a:buClr>
                <a:srgbClr val="00B050"/>
              </a:buClr>
              <a:buSzTx/>
              <a:buFontTx/>
              <a:buNone/>
              <a:defRPr/>
            </a:pPr>
            <a:r>
              <a:rPr kumimoji="0" lang="zh-CN" altLang="en-US" sz="2600" b="0" i="0" u="none" strike="noStrike" kern="1200" cap="none" spc="0" normalizeH="0" baseline="0" noProof="0" dirty="0">
                <a:ln>
                  <a:noFill/>
                </a:ln>
                <a:solidFill>
                  <a:schemeClr val="dk1"/>
                </a:solidFill>
                <a:effectLst/>
                <a:uLnTx/>
                <a:uFillTx/>
                <a:latin typeface="+mn-ea"/>
                <a:ea typeface="+mn-ea"/>
                <a:cs typeface="+mn-cs"/>
              </a:rPr>
              <a:t>当需要更详细地描述运动时，不仅要规定机器人的起始点和终止点，而且要给出介于起始点和终止点之间的中间点，也称</a:t>
            </a:r>
            <a:r>
              <a:rPr kumimoji="0" lang="zh-CN" altLang="en-US" sz="2600" b="1" i="0" u="none" strike="noStrike" kern="1200" cap="none" spc="0" normalizeH="0" baseline="0" noProof="0" dirty="0">
                <a:ln>
                  <a:noFill/>
                </a:ln>
                <a:solidFill>
                  <a:srgbClr val="FF0000"/>
                </a:solidFill>
                <a:effectLst/>
                <a:uLnTx/>
                <a:uFillTx/>
                <a:latin typeface="+mn-ea"/>
                <a:ea typeface="+mn-ea"/>
                <a:cs typeface="+mn-cs"/>
              </a:rPr>
              <a:t>路径点</a:t>
            </a:r>
            <a:r>
              <a:rPr kumimoji="0" lang="zh-CN" altLang="en-US" sz="2600" b="0" i="0" u="none" strike="noStrike" kern="1200" cap="none" spc="0" normalizeH="0" baseline="0" noProof="0" dirty="0">
                <a:ln>
                  <a:noFill/>
                </a:ln>
                <a:solidFill>
                  <a:schemeClr val="dk1"/>
                </a:solidFill>
                <a:effectLst/>
                <a:uLnTx/>
                <a:uFillTx/>
                <a:latin typeface="+mn-ea"/>
                <a:ea typeface="+mn-ea"/>
                <a:cs typeface="+mn-cs"/>
              </a:rPr>
              <a:t>。</a:t>
            </a:r>
            <a:endParaRPr kumimoji="0" lang="zh-CN" altLang="en-US" sz="2600" b="0" i="0" u="none" strike="noStrike" kern="1200" cap="none" spc="0" normalizeH="0" baseline="0" noProof="0" dirty="0">
              <a:ln>
                <a:noFill/>
              </a:ln>
              <a:solidFill>
                <a:schemeClr val="dk1"/>
              </a:solidFill>
              <a:effectLst/>
              <a:uLnTx/>
              <a:uFillTx/>
              <a:latin typeface="+mn-ea"/>
              <a:ea typeface="+mn-ea"/>
              <a:cs typeface="+mn-cs"/>
            </a:endParaRPr>
          </a:p>
        </p:txBody>
      </p:sp>
      <p:sp>
        <p:nvSpPr>
          <p:cNvPr id="15" name="矩形 14"/>
          <p:cNvSpPr>
            <a:spLocks noChangeArrowheads="1"/>
          </p:cNvSpPr>
          <p:nvPr/>
        </p:nvSpPr>
        <p:spPr bwMode="auto">
          <a:xfrm>
            <a:off x="928662" y="3000371"/>
            <a:ext cx="8072494" cy="1532727"/>
          </a:xfrm>
          <a:prstGeom prst="rect">
            <a:avLst/>
          </a:prstGeom>
          <a:solidFill>
            <a:srgbClr val="CCECFF"/>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a:spAutoFit/>
          </a:bodyPr>
          <a:lstStyle/>
          <a:p>
            <a:pPr marL="0" marR="0" lvl="0" indent="265430" algn="l" defTabSz="914400" rtl="0" eaLnBrk="1" fontAlgn="base" latinLnBrk="0" hangingPunct="1">
              <a:lnSpc>
                <a:spcPct val="120000"/>
              </a:lnSpc>
              <a:spcBef>
                <a:spcPct val="0"/>
              </a:spcBef>
              <a:spcAft>
                <a:spcPct val="0"/>
              </a:spcAft>
              <a:buClr>
                <a:srgbClr val="00B050"/>
              </a:buClr>
              <a:buSzTx/>
              <a:buFontTx/>
              <a:buNone/>
              <a:defRPr/>
            </a:pPr>
            <a:r>
              <a:rPr kumimoji="0" lang="zh-CN" altLang="en-US" sz="2600" b="0" i="0" u="none" strike="noStrike" kern="1200" cap="none" spc="0" normalizeH="0" baseline="0" noProof="0" dirty="0">
                <a:ln>
                  <a:noFill/>
                </a:ln>
                <a:solidFill>
                  <a:schemeClr val="dk1"/>
                </a:solidFill>
                <a:effectLst/>
                <a:uLnTx/>
                <a:uFillTx/>
                <a:latin typeface="+mn-ea"/>
                <a:ea typeface="+mn-ea"/>
                <a:cs typeface="+mn-cs"/>
              </a:rPr>
              <a:t>运动轨迹除了位姿约束外，还存在着各路径点之间的时间</a:t>
            </a:r>
            <a:r>
              <a:rPr kumimoji="0" lang="zh-CN" altLang="en-US" sz="2600" b="1" i="0" u="none" strike="noStrike" kern="1200" cap="none" spc="0" normalizeH="0" baseline="0" noProof="0" dirty="0">
                <a:ln>
                  <a:noFill/>
                </a:ln>
                <a:solidFill>
                  <a:srgbClr val="FF0000"/>
                </a:solidFill>
                <a:effectLst/>
                <a:uLnTx/>
                <a:uFillTx/>
                <a:latin typeface="+mn-ea"/>
                <a:ea typeface="+mn-ea"/>
                <a:cs typeface="+mn-cs"/>
              </a:rPr>
              <a:t>分配问题</a:t>
            </a:r>
            <a:r>
              <a:rPr kumimoji="0" lang="zh-CN" altLang="en-US" sz="2600" b="0" i="0" u="none" strike="noStrike" kern="1200" cap="none" spc="0" normalizeH="0" baseline="0" noProof="0" dirty="0">
                <a:ln>
                  <a:noFill/>
                </a:ln>
                <a:solidFill>
                  <a:schemeClr val="dk1"/>
                </a:solidFill>
                <a:effectLst/>
                <a:uLnTx/>
                <a:uFillTx/>
                <a:latin typeface="+mn-ea"/>
                <a:ea typeface="+mn-ea"/>
                <a:cs typeface="+mn-cs"/>
              </a:rPr>
              <a:t>。例如，在规定路径的同时，必须给出两个路径点之间的运动时间。</a:t>
            </a:r>
            <a:endParaRPr kumimoji="0" lang="zh-CN" altLang="en-US" sz="2600" b="0" i="0" u="none" strike="noStrike" kern="1200" cap="none" spc="0" normalizeH="0" baseline="0" noProof="0" dirty="0">
              <a:ln>
                <a:noFill/>
              </a:ln>
              <a:solidFill>
                <a:schemeClr val="dk1"/>
              </a:solidFill>
              <a:effectLst/>
              <a:uLnTx/>
              <a:uFillTx/>
              <a:latin typeface="+mn-ea"/>
              <a:ea typeface="+mn-ea"/>
              <a:cs typeface="+mn-cs"/>
            </a:endParaRPr>
          </a:p>
        </p:txBody>
      </p:sp>
      <p:sp>
        <p:nvSpPr>
          <p:cNvPr id="16" name="矩形 15"/>
          <p:cNvSpPr>
            <a:spLocks noChangeArrowheads="1"/>
          </p:cNvSpPr>
          <p:nvPr/>
        </p:nvSpPr>
        <p:spPr bwMode="auto">
          <a:xfrm>
            <a:off x="928662" y="4714884"/>
            <a:ext cx="8072494" cy="1004890"/>
          </a:xfrm>
          <a:prstGeom prst="rect">
            <a:avLst/>
          </a:prstGeom>
          <a:solidFill>
            <a:srgbClr val="CCECFF"/>
          </a:solidFill>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a:spAutoFit/>
          </a:bodyPr>
          <a:lstStyle/>
          <a:p>
            <a:pPr marL="0" marR="0" lvl="0" indent="265430" algn="l" defTabSz="914400" rtl="0" eaLnBrk="1" fontAlgn="base" latinLnBrk="0" hangingPunct="1">
              <a:lnSpc>
                <a:spcPct val="120000"/>
              </a:lnSpc>
              <a:spcBef>
                <a:spcPct val="0"/>
              </a:spcBef>
              <a:spcAft>
                <a:spcPct val="0"/>
              </a:spcAft>
              <a:buClr>
                <a:srgbClr val="00B050"/>
              </a:buClr>
              <a:buSzTx/>
              <a:buFontTx/>
              <a:buNone/>
              <a:defRPr/>
            </a:pPr>
            <a:r>
              <a:rPr kumimoji="0" lang="zh-CN" altLang="en-US" sz="2600" b="0" i="0" u="none" strike="noStrike" kern="1200" cap="none" spc="0" normalizeH="0" baseline="0" noProof="0" dirty="0">
                <a:ln>
                  <a:noFill/>
                </a:ln>
                <a:solidFill>
                  <a:schemeClr val="dk1"/>
                </a:solidFill>
                <a:effectLst/>
                <a:uLnTx/>
                <a:uFillTx/>
                <a:latin typeface="+mn-ea"/>
                <a:ea typeface="+mn-ea"/>
                <a:cs typeface="+mn-cs"/>
              </a:rPr>
              <a:t>机器人的</a:t>
            </a:r>
            <a:r>
              <a:rPr kumimoji="0" lang="zh-CN" altLang="en-US" sz="2600" b="1" i="0" u="none" strike="noStrike" kern="1200" cap="none" spc="0" normalizeH="0" baseline="0" noProof="0" dirty="0">
                <a:ln>
                  <a:noFill/>
                </a:ln>
                <a:solidFill>
                  <a:srgbClr val="FF0000"/>
                </a:solidFill>
                <a:effectLst/>
                <a:uLnTx/>
                <a:uFillTx/>
                <a:latin typeface="+mn-ea"/>
                <a:ea typeface="+mn-ea"/>
                <a:cs typeface="+mn-cs"/>
              </a:rPr>
              <a:t>运动应当平稳</a:t>
            </a:r>
            <a:r>
              <a:rPr kumimoji="0" lang="zh-CN" altLang="en-US" sz="2600" b="0" i="0" u="none" strike="noStrike" kern="1200" cap="none" spc="0" normalizeH="0" baseline="0" noProof="0" dirty="0">
                <a:ln>
                  <a:noFill/>
                </a:ln>
                <a:solidFill>
                  <a:schemeClr val="dk1"/>
                </a:solidFill>
                <a:effectLst/>
                <a:uLnTx/>
                <a:uFillTx/>
                <a:latin typeface="+mn-ea"/>
                <a:ea typeface="+mn-ea"/>
                <a:cs typeface="+mn-cs"/>
              </a:rPr>
              <a:t>，不平稳的运动将加剧机械部件的磨损，并导致机器人的振动和冲击。</a:t>
            </a:r>
            <a:endParaRPr kumimoji="0" lang="zh-CN" altLang="en-US" sz="2600" b="0" i="0" u="none" strike="noStrike" kern="1200" cap="none" spc="0" normalizeH="0" baseline="0" noProof="0" dirty="0">
              <a:ln>
                <a:noFill/>
              </a:ln>
              <a:solidFill>
                <a:schemeClr val="dk1"/>
              </a:solidFill>
              <a:effectLst/>
              <a:uLnTx/>
              <a:uFillTx/>
              <a:latin typeface="+mn-ea"/>
              <a:ea typeface="+mn-ea"/>
              <a:cs typeface="+mn-cs"/>
            </a:endParaRPr>
          </a:p>
        </p:txBody>
      </p:sp>
      <p:sp>
        <p:nvSpPr>
          <p:cNvPr id="17" name="云形标注 16"/>
          <p:cNvSpPr/>
          <p:nvPr/>
        </p:nvSpPr>
        <p:spPr bwMode="auto">
          <a:xfrm>
            <a:off x="3276080" y="2623806"/>
            <a:ext cx="5500726" cy="2000264"/>
          </a:xfrm>
          <a:prstGeom prst="cloudCallout">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w="165100" prst="coolSlant"/>
          </a:sp3d>
        </p:spPr>
        <p:txBody>
          <a:bodyPr/>
          <a:lstStyle/>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一阶导数</a:t>
            </a:r>
            <a:r>
              <a:rPr kumimoji="0" lang="en-US" altLang="zh-CN"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速度</a:t>
            </a:r>
            <a:r>
              <a:rPr kumimoji="0" lang="en-US" altLang="zh-CN"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，有时甚至二阶导数</a:t>
            </a:r>
            <a:r>
              <a:rPr kumimoji="0" lang="en-US" altLang="zh-CN"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加速度</a:t>
            </a:r>
            <a:r>
              <a:rPr kumimoji="0" lang="en-US" altLang="zh-CN"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也应该连续</a:t>
            </a:r>
            <a:r>
              <a:rPr kumimoji="0" lang="en-US" altLang="zh-CN"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a:t>
            </a:r>
            <a:endPar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 name="矩形 1"/>
          <p:cNvSpPr>
            <a:spLocks noChangeArrowheads="1"/>
          </p:cNvSpPr>
          <p:nvPr/>
        </p:nvSpPr>
        <p:spPr bwMode="auto">
          <a:xfrm>
            <a:off x="4775675" y="70918"/>
            <a:ext cx="4500594"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7.1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机器人的轨迹规划</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accel="50000" decel="5000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000" fill="hold"/>
                                        <p:tgtEl>
                                          <p:spTgt spid="16"/>
                                        </p:tgtEl>
                                        <p:attrNameLst>
                                          <p:attrName>ppt_x</p:attrName>
                                        </p:attrNameLst>
                                      </p:cBhvr>
                                      <p:tavLst>
                                        <p:tav tm="0">
                                          <p:val>
                                            <p:strVal val="1+#ppt_w/2"/>
                                          </p:val>
                                        </p:tav>
                                        <p:tav tm="100000">
                                          <p:val>
                                            <p:strVal val="#ppt_x"/>
                                          </p:val>
                                        </p:tav>
                                      </p:tavLst>
                                    </p:anim>
                                    <p:anim calcmode="lin" valueType="num">
                                      <p:cBhvr additive="base">
                                        <p:cTn id="20" dur="2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heckerboard(across)">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对象 1">
            <a:hlinkClick r:id="" action="ppaction://ole?verb=0"/>
          </p:cNvPr>
          <p:cNvGraphicFramePr>
            <a:graphicFrameLocks noChangeAspect="1"/>
          </p:cNvGraphicFramePr>
          <p:nvPr/>
        </p:nvGraphicFramePr>
        <p:xfrm>
          <a:off x="4283075" y="1484313"/>
          <a:ext cx="809625" cy="336550"/>
        </p:xfrm>
        <a:graphic>
          <a:graphicData uri="http://schemas.openxmlformats.org/presentationml/2006/ole">
            <mc:AlternateContent xmlns:mc="http://schemas.openxmlformats.org/markup-compatibility/2006">
              <mc:Choice xmlns:v="urn:schemas-microsoft-com:vml" Requires="v">
                <p:oleObj spid="_x0000_s4105" name="" r:id="rId1" imgW="521970" imgH="215900" progId="Equation.KSEE3">
                  <p:embed/>
                </p:oleObj>
              </mc:Choice>
              <mc:Fallback>
                <p:oleObj name="" r:id="rId1" imgW="521970" imgH="215900" progId="Equation.KSEE3">
                  <p:embed/>
                  <p:pic>
                    <p:nvPicPr>
                      <p:cNvPr id="0" name="图片 3081"/>
                      <p:cNvPicPr/>
                      <p:nvPr/>
                    </p:nvPicPr>
                    <p:blipFill>
                      <a:blip r:embed="rId2"/>
                      <a:stretch>
                        <a:fillRect/>
                      </a:stretch>
                    </p:blipFill>
                    <p:spPr>
                      <a:xfrm>
                        <a:off x="4283075" y="1484313"/>
                        <a:ext cx="809625" cy="336550"/>
                      </a:xfrm>
                      <a:prstGeom prst="rect">
                        <a:avLst/>
                      </a:prstGeom>
                      <a:noFill/>
                      <a:ln w="38100">
                        <a:noFill/>
                        <a:miter/>
                      </a:ln>
                    </p:spPr>
                  </p:pic>
                </p:oleObj>
              </mc:Fallback>
            </mc:AlternateContent>
          </a:graphicData>
        </a:graphic>
      </p:graphicFrame>
      <p:graphicFrame>
        <p:nvGraphicFramePr>
          <p:cNvPr id="30723" name="对象 3">
            <a:hlinkClick r:id="" action="ppaction://ole?verb=0"/>
          </p:cNvPr>
          <p:cNvGraphicFramePr>
            <a:graphicFrameLocks noChangeAspect="1"/>
          </p:cNvGraphicFramePr>
          <p:nvPr/>
        </p:nvGraphicFramePr>
        <p:xfrm>
          <a:off x="4283075" y="1989138"/>
          <a:ext cx="809625" cy="334962"/>
        </p:xfrm>
        <a:graphic>
          <a:graphicData uri="http://schemas.openxmlformats.org/presentationml/2006/ole">
            <mc:AlternateContent xmlns:mc="http://schemas.openxmlformats.org/markup-compatibility/2006">
              <mc:Choice xmlns:v="urn:schemas-microsoft-com:vml" Requires="v">
                <p:oleObj spid="_x0000_s4106" name="" r:id="rId3" imgW="521970" imgH="215900" progId="Equation.KSEE3">
                  <p:embed/>
                </p:oleObj>
              </mc:Choice>
              <mc:Fallback>
                <p:oleObj name="" r:id="rId3" imgW="521970" imgH="215900" progId="Equation.KSEE3">
                  <p:embed/>
                  <p:pic>
                    <p:nvPicPr>
                      <p:cNvPr id="0" name="图片 3078"/>
                      <p:cNvPicPr/>
                      <p:nvPr/>
                    </p:nvPicPr>
                    <p:blipFill>
                      <a:blip r:embed="rId4"/>
                      <a:stretch>
                        <a:fillRect/>
                      </a:stretch>
                    </p:blipFill>
                    <p:spPr>
                      <a:xfrm>
                        <a:off x="4283075" y="1989138"/>
                        <a:ext cx="809625" cy="334962"/>
                      </a:xfrm>
                      <a:prstGeom prst="rect">
                        <a:avLst/>
                      </a:prstGeom>
                      <a:noFill/>
                      <a:ln w="38100">
                        <a:noFill/>
                        <a:miter/>
                      </a:ln>
                    </p:spPr>
                  </p:pic>
                </p:oleObj>
              </mc:Fallback>
            </mc:AlternateContent>
          </a:graphicData>
        </a:graphic>
      </p:graphicFrame>
      <p:graphicFrame>
        <p:nvGraphicFramePr>
          <p:cNvPr id="30724" name="对象 4">
            <a:hlinkClick r:id="" action="ppaction://ole?verb=0"/>
          </p:cNvPr>
          <p:cNvGraphicFramePr>
            <a:graphicFrameLocks noChangeAspect="1"/>
          </p:cNvGraphicFramePr>
          <p:nvPr/>
        </p:nvGraphicFramePr>
        <p:xfrm>
          <a:off x="5724525" y="1484313"/>
          <a:ext cx="809625" cy="336550"/>
        </p:xfrm>
        <a:graphic>
          <a:graphicData uri="http://schemas.openxmlformats.org/presentationml/2006/ole">
            <mc:AlternateContent xmlns:mc="http://schemas.openxmlformats.org/markup-compatibility/2006">
              <mc:Choice xmlns:v="urn:schemas-microsoft-com:vml" Requires="v">
                <p:oleObj spid="_x0000_s4107" name="" r:id="rId5" imgW="521970" imgH="215900" progId="Equation.KSEE3">
                  <p:embed/>
                </p:oleObj>
              </mc:Choice>
              <mc:Fallback>
                <p:oleObj name="" r:id="rId5" imgW="521970" imgH="215900" progId="Equation.KSEE3">
                  <p:embed/>
                  <p:pic>
                    <p:nvPicPr>
                      <p:cNvPr id="0" name="图片 3080"/>
                      <p:cNvPicPr/>
                      <p:nvPr/>
                    </p:nvPicPr>
                    <p:blipFill>
                      <a:blip r:embed="rId6"/>
                      <a:stretch>
                        <a:fillRect/>
                      </a:stretch>
                    </p:blipFill>
                    <p:spPr>
                      <a:xfrm>
                        <a:off x="5724525" y="1484313"/>
                        <a:ext cx="809625" cy="336550"/>
                      </a:xfrm>
                      <a:prstGeom prst="rect">
                        <a:avLst/>
                      </a:prstGeom>
                      <a:noFill/>
                      <a:ln w="38100">
                        <a:noFill/>
                        <a:miter/>
                      </a:ln>
                    </p:spPr>
                  </p:pic>
                </p:oleObj>
              </mc:Fallback>
            </mc:AlternateContent>
          </a:graphicData>
        </a:graphic>
      </p:graphicFrame>
      <p:graphicFrame>
        <p:nvGraphicFramePr>
          <p:cNvPr id="30725" name="对象 6">
            <a:hlinkClick r:id="" action="ppaction://ole?verb=0"/>
          </p:cNvPr>
          <p:cNvGraphicFramePr>
            <a:graphicFrameLocks noChangeAspect="1"/>
          </p:cNvGraphicFramePr>
          <p:nvPr/>
        </p:nvGraphicFramePr>
        <p:xfrm>
          <a:off x="5724525" y="1989138"/>
          <a:ext cx="809625" cy="334962"/>
        </p:xfrm>
        <a:graphic>
          <a:graphicData uri="http://schemas.openxmlformats.org/presentationml/2006/ole">
            <mc:AlternateContent xmlns:mc="http://schemas.openxmlformats.org/markup-compatibility/2006">
              <mc:Choice xmlns:v="urn:schemas-microsoft-com:vml" Requires="v">
                <p:oleObj spid="_x0000_s4108" name="" r:id="rId7" imgW="521970" imgH="215900" progId="Equation.KSEE3">
                  <p:embed/>
                </p:oleObj>
              </mc:Choice>
              <mc:Fallback>
                <p:oleObj name="" r:id="rId7" imgW="521970" imgH="215900" progId="Equation.KSEE3">
                  <p:embed/>
                  <p:pic>
                    <p:nvPicPr>
                      <p:cNvPr id="0" name="图片 3077"/>
                      <p:cNvPicPr/>
                      <p:nvPr/>
                    </p:nvPicPr>
                    <p:blipFill>
                      <a:blip r:embed="rId8"/>
                      <a:stretch>
                        <a:fillRect/>
                      </a:stretch>
                    </p:blipFill>
                    <p:spPr>
                      <a:xfrm>
                        <a:off x="5724525" y="1989138"/>
                        <a:ext cx="809625" cy="334962"/>
                      </a:xfrm>
                      <a:prstGeom prst="rect">
                        <a:avLst/>
                      </a:prstGeom>
                      <a:noFill/>
                      <a:ln w="38100">
                        <a:noFill/>
                        <a:miter/>
                      </a:ln>
                    </p:spPr>
                  </p:pic>
                </p:oleObj>
              </mc:Fallback>
            </mc:AlternateContent>
          </a:graphicData>
        </a:graphic>
      </p:graphicFrame>
      <p:sp>
        <p:nvSpPr>
          <p:cNvPr id="29703" name="文本框 8"/>
          <p:cNvSpPr txBox="1"/>
          <p:nvPr/>
        </p:nvSpPr>
        <p:spPr>
          <a:xfrm>
            <a:off x="539750" y="3068638"/>
            <a:ext cx="3225800" cy="366712"/>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dirty="0">
                <a:ea typeface="宋体" panose="02010600030101010101" pitchFamily="2" charset="-122"/>
              </a:rPr>
              <a:t>方式</a:t>
            </a:r>
            <a:r>
              <a:rPr lang="en-US" altLang="zh-CN" sz="1800" dirty="0">
                <a:ea typeface="宋体" panose="02010600030101010101" pitchFamily="2" charset="-122"/>
              </a:rPr>
              <a:t>1</a:t>
            </a:r>
            <a:r>
              <a:rPr lang="zh-CN" altLang="en-US" sz="1800" dirty="0">
                <a:ea typeface="宋体" panose="02010600030101010101" pitchFamily="2" charset="-122"/>
              </a:rPr>
              <a:t>：每秒每轴转</a:t>
            </a:r>
            <a:r>
              <a:rPr lang="en-US" altLang="zh-CN" sz="1800" dirty="0">
                <a:ea typeface="宋体" panose="02010600030101010101" pitchFamily="2" charset="-122"/>
              </a:rPr>
              <a:t>10</a:t>
            </a:r>
            <a:r>
              <a:rPr lang="zh-CN" altLang="en-US" sz="1800" dirty="0">
                <a:ea typeface="宋体" panose="02010600030101010101" pitchFamily="2" charset="-122"/>
              </a:rPr>
              <a:t>度。</a:t>
            </a:r>
            <a:endParaRPr lang="zh-CN" altLang="en-US" sz="1800" dirty="0">
              <a:ea typeface="宋体" panose="02010600030101010101" pitchFamily="2" charset="-122"/>
            </a:endParaRPr>
          </a:p>
        </p:txBody>
      </p:sp>
      <p:sp>
        <p:nvSpPr>
          <p:cNvPr id="29704" name="文本框 9"/>
          <p:cNvSpPr txBox="1"/>
          <p:nvPr/>
        </p:nvSpPr>
        <p:spPr>
          <a:xfrm>
            <a:off x="539750" y="4940300"/>
            <a:ext cx="3225800" cy="366713"/>
          </a:xfrm>
          <a:prstGeom prst="rect">
            <a:avLst/>
          </a:prstGeom>
          <a:noFill/>
          <a:ln w="9525">
            <a:noFill/>
          </a:ln>
        </p:spPr>
        <p:txBody>
          <a:bodyPr>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1800" dirty="0">
                <a:ea typeface="宋体" panose="02010600030101010101" pitchFamily="2" charset="-122"/>
              </a:rPr>
              <a:t>方式</a:t>
            </a:r>
            <a:r>
              <a:rPr lang="en-US" altLang="zh-CN" sz="1800" dirty="0">
                <a:ea typeface="宋体" panose="02010600030101010101" pitchFamily="2" charset="-122"/>
              </a:rPr>
              <a:t>2</a:t>
            </a:r>
            <a:r>
              <a:rPr lang="zh-CN" altLang="en-US" sz="1800" dirty="0">
                <a:ea typeface="宋体" panose="02010600030101010101" pitchFamily="2" charset="-122"/>
              </a:rPr>
              <a:t>：两轴同步转动。</a:t>
            </a:r>
            <a:endParaRPr lang="zh-CN" altLang="en-US" sz="1800" dirty="0">
              <a:ea typeface="宋体" panose="02010600030101010101" pitchFamily="2" charset="-122"/>
            </a:endParaRPr>
          </a:p>
        </p:txBody>
      </p:sp>
      <p:pic>
        <p:nvPicPr>
          <p:cNvPr id="29705" name="图片 2" descr="img-718090057-0001"/>
          <p:cNvPicPr>
            <a:picLocks noChangeAspect="1"/>
          </p:cNvPicPr>
          <p:nvPr/>
        </p:nvPicPr>
        <p:blipFill>
          <a:blip r:embed="rId9"/>
          <a:srcRect l="19325" t="60776" r="59192" b="16942"/>
          <a:stretch>
            <a:fillRect/>
          </a:stretch>
        </p:blipFill>
        <p:spPr>
          <a:xfrm>
            <a:off x="5148263" y="2347913"/>
            <a:ext cx="2738437" cy="2008187"/>
          </a:xfrm>
          <a:prstGeom prst="rect">
            <a:avLst/>
          </a:prstGeom>
          <a:noFill/>
          <a:ln w="9525">
            <a:noFill/>
          </a:ln>
        </p:spPr>
      </p:pic>
      <p:pic>
        <p:nvPicPr>
          <p:cNvPr id="29706" name="图片 3" descr="img-718090057-0001"/>
          <p:cNvPicPr>
            <a:picLocks noChangeAspect="1"/>
          </p:cNvPicPr>
          <p:nvPr/>
        </p:nvPicPr>
        <p:blipFill>
          <a:blip r:embed="rId9"/>
          <a:srcRect l="63712" t="22282" r="16237" b="57462"/>
          <a:stretch>
            <a:fillRect/>
          </a:stretch>
        </p:blipFill>
        <p:spPr>
          <a:xfrm>
            <a:off x="5075238" y="4506913"/>
            <a:ext cx="2552700" cy="1824037"/>
          </a:xfrm>
          <a:prstGeom prst="rect">
            <a:avLst/>
          </a:prstGeom>
          <a:noFill/>
          <a:ln w="9525">
            <a:noFill/>
          </a:ln>
        </p:spPr>
      </p:pic>
      <p:sp>
        <p:nvSpPr>
          <p:cNvPr id="3" name="矩形 2"/>
          <p:cNvSpPr>
            <a:spLocks noChangeArrowheads="1"/>
          </p:cNvSpPr>
          <p:nvPr/>
        </p:nvSpPr>
        <p:spPr bwMode="auto">
          <a:xfrm>
            <a:off x="1802591" y="379572"/>
            <a:ext cx="4500594" cy="518160"/>
          </a:xfrm>
          <a:prstGeom prst="rect">
            <a:avLst/>
          </a:prstGeom>
          <a:scene3d>
            <a:camera prst="orthographicFront"/>
            <a:lightRig rig="threePt" dir="t"/>
          </a:scene3d>
          <a:sp3d>
            <a:bevelT prst="convex"/>
          </a:sp3d>
        </p:spPr>
        <p:style>
          <a:lnRef idx="1">
            <a:schemeClr val="accent5"/>
          </a:lnRef>
          <a:fillRef idx="2">
            <a:schemeClr val="accent5"/>
          </a:fillRef>
          <a:effectRef idx="1">
            <a:schemeClr val="accent5"/>
          </a:effectRef>
          <a:fontRef idx="minor">
            <a:schemeClr val="dk1"/>
          </a:fontRef>
        </p:style>
        <p:txBody>
          <a:bodyPr>
            <a:spAutoFit/>
            <a:sp3d contourW="12700">
              <a:bevelT w="25400" h="25400"/>
              <a:contourClr>
                <a:schemeClr val="accent6">
                  <a:shade val="73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7.1 </a:t>
            </a:r>
            <a:r>
              <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rPr>
              <a:t>机器人的轨迹规划</a:t>
            </a:r>
            <a:endParaRPr kumimoji="0" lang="zh-CN" altLang="en-US" sz="2800" b="1" i="0" u="none" strike="noStrike" kern="1200" cap="none" spc="0" normalizeH="0" baseline="0" noProof="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uLnTx/>
              <a:uFillTx/>
              <a:latin typeface="+mn-ea"/>
              <a:ea typeface="+mn-ea"/>
              <a:cs typeface="+mn-cs"/>
            </a:endParaRPr>
          </a:p>
        </p:txBody>
      </p:sp>
      <p:sp>
        <p:nvSpPr>
          <p:cNvPr id="30731" name="文本框 2"/>
          <p:cNvSpPr txBox="1"/>
          <p:nvPr/>
        </p:nvSpPr>
        <p:spPr>
          <a:xfrm>
            <a:off x="539750" y="1400175"/>
            <a:ext cx="3055620" cy="829945"/>
          </a:xfrm>
          <a:prstGeom prst="rect">
            <a:avLst/>
          </a:prstGeom>
          <a:noFill/>
          <a:ln w="9525">
            <a:noFill/>
          </a:ln>
        </p:spPr>
        <p:txBody>
          <a:bodyPr wrap="square">
            <a:spAutoFit/>
          </a:bodyPr>
          <a:lstStyle>
            <a:lvl1pPr marL="341630" indent="-341630" algn="l" rtl="0" eaLnBrk="0" fontAlgn="base" hangingPunct="0">
              <a:spcBef>
                <a:spcPct val="20000"/>
              </a:spcBef>
              <a:spcAft>
                <a:spcPct val="0"/>
              </a:spcAft>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500">
                <a:solidFill>
                  <a:schemeClr val="tx1"/>
                </a:solidFill>
                <a:latin typeface="+mn-lt"/>
              </a:defRPr>
            </a:lvl2pPr>
            <a:lvl3pPr marL="1141730" indent="-227330" algn="l" rtl="0" eaLnBrk="0" fontAlgn="base" hangingPunct="0">
              <a:spcBef>
                <a:spcPct val="20000"/>
              </a:spcBef>
              <a:spcAft>
                <a:spcPct val="0"/>
              </a:spcAft>
              <a:buChar char="•"/>
              <a:defRPr sz="2200">
                <a:solidFill>
                  <a:schemeClr val="tx1"/>
                </a:solidFill>
                <a:latin typeface="+mn-lt"/>
              </a:defRPr>
            </a:lvl3pPr>
            <a:lvl4pPr marL="1598930" indent="-22733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400" b="1" dirty="0">
                <a:solidFill>
                  <a:srgbClr val="C00000"/>
                </a:solidFill>
                <a:ea typeface="宋体" panose="02010600030101010101" pitchFamily="2" charset="-122"/>
              </a:rPr>
              <a:t>以关节角度为对象的两点之间的运动</a:t>
            </a:r>
            <a:endParaRPr lang="zh-CN" altLang="en-US" sz="2400" b="1" dirty="0">
              <a:solidFill>
                <a:srgbClr val="C00000"/>
              </a:solidFill>
              <a:ea typeface="宋体" panose="02010600030101010101" pitchFamily="2" charset="-122"/>
            </a:endParaRPr>
          </a:p>
        </p:txBody>
      </p:sp>
    </p:spTree>
    <p:custDataLst>
      <p:tags r:id="rId10"/>
    </p:custData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7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p:bldP spid="29704" grpId="0"/>
    </p:bldLst>
  </p:timing>
</p:sld>
</file>

<file path=ppt/tags/tag1.xml><?xml version="1.0" encoding="utf-8"?>
<p:tagLst xmlns:p="http://schemas.openxmlformats.org/presentationml/2006/main">
  <p:tag name="KSO_WM_TEMPLATE_CATEGORY" val="custom"/>
  <p:tag name="KSO_WM_TEMPLATE_INDEX" val="160022"/>
</p:tagLst>
</file>

<file path=ppt/tags/tag10.xml><?xml version="1.0" encoding="utf-8"?>
<p:tagLst xmlns:p="http://schemas.openxmlformats.org/presentationml/2006/main">
  <p:tag name="KSO_WPP_MARK_KEY" val="d64f635c-3ba9-46e3-9761-a98e88f5d676"/>
  <p:tag name="COMMONDATA" val="eyJoZGlkIjoiZWNkMTcwMzA0NDFlNTExNTQ0NWIzOWRlOWQxMGVlMzYifQ=="/>
</p:tagLst>
</file>

<file path=ppt/tags/tag2.xml><?xml version="1.0" encoding="utf-8"?>
<p:tagLst xmlns:p="http://schemas.openxmlformats.org/presentationml/2006/main">
  <p:tag name="KSO_WM_TEMPLATE_CATEGORY" val="custom"/>
  <p:tag name="KSO_WM_TEMPLATE_INDEX" val="160022"/>
</p:tagLst>
</file>

<file path=ppt/tags/tag3.xml><?xml version="1.0" encoding="utf-8"?>
<p:tagLst xmlns:p="http://schemas.openxmlformats.org/presentationml/2006/main">
  <p:tag name="KSO_WM_TEMPLATE_CATEGORY" val="custom"/>
  <p:tag name="KSO_WM_TEMPLATE_INDEX" val="160022"/>
</p:tagLst>
</file>

<file path=ppt/tags/tag4.xml><?xml version="1.0" encoding="utf-8"?>
<p:tagLst xmlns:p="http://schemas.openxmlformats.org/presentationml/2006/main">
  <p:tag name="KSO_WM_TEMPLATE_CATEGORY" val="custom"/>
  <p:tag name="KSO_WM_TEMPLATE_INDEX" val="160022"/>
</p:tagLst>
</file>

<file path=ppt/tags/tag5.xml><?xml version="1.0" encoding="utf-8"?>
<p:tagLst xmlns:p="http://schemas.openxmlformats.org/presentationml/2006/main">
  <p:tag name="KSO_WM_TEMPLATE_CATEGORY" val="custom"/>
  <p:tag name="KSO_WM_TEMPLATE_INDEX" val="160022"/>
</p:tagLst>
</file>

<file path=ppt/tags/tag6.xml><?xml version="1.0" encoding="utf-8"?>
<p:tagLst xmlns:p="http://schemas.openxmlformats.org/presentationml/2006/main">
  <p:tag name="KSO_WM_TEMPLATE_CATEGORY" val="custom"/>
  <p:tag name="KSO_WM_TEMPLATE_INDEX" val="160022"/>
</p:tagLst>
</file>

<file path=ppt/tags/tag7.xml><?xml version="1.0" encoding="utf-8"?>
<p:tagLst xmlns:p="http://schemas.openxmlformats.org/presentationml/2006/main">
  <p:tag name="KSO_WM_UNIT_PLACING_PICTURE_USER_VIEWPORT" val="{&quot;height&quot;:2495,&quot;width&quot;:12435}"/>
</p:tagLst>
</file>

<file path=ppt/tags/tag8.xml><?xml version="1.0" encoding="utf-8"?>
<p:tagLst xmlns:p="http://schemas.openxmlformats.org/presentationml/2006/main">
  <p:tag name="KSO_WM_UNIT_PLACING_PICTURE_USER_VIEWPORT" val="{&quot;height&quot;:6565,&quot;width&quot;:8634}"/>
</p:tagLst>
</file>

<file path=ppt/tags/tag9.xml><?xml version="1.0" encoding="utf-8"?>
<p:tagLst xmlns:p="http://schemas.openxmlformats.org/presentationml/2006/main">
  <p:tag name="KSO_WM_TEMPLATE_CATEGORY" val="custom"/>
  <p:tag name="KSO_WM_TEMPLATE_INDEX" val="160022"/>
</p:tagLst>
</file>

<file path=ppt/theme/theme1.xml><?xml version="1.0" encoding="utf-8"?>
<a:theme xmlns:a="http://schemas.openxmlformats.org/drawingml/2006/main" name="IFS Template 2003">
  <a:themeElements>
    <a:clrScheme name="IFS Template 2003 10">
      <a:dk1>
        <a:srgbClr val="000000"/>
      </a:dk1>
      <a:lt1>
        <a:srgbClr val="FFFFFF"/>
      </a:lt1>
      <a:dk2>
        <a:srgbClr val="000000"/>
      </a:dk2>
      <a:lt2>
        <a:srgbClr val="808080"/>
      </a:lt2>
      <a:accent1>
        <a:srgbClr val="DE181A"/>
      </a:accent1>
      <a:accent2>
        <a:srgbClr val="EC6000"/>
      </a:accent2>
      <a:accent3>
        <a:srgbClr val="FFFFFF"/>
      </a:accent3>
      <a:accent4>
        <a:srgbClr val="000000"/>
      </a:accent4>
      <a:accent5>
        <a:srgbClr val="ECABAB"/>
      </a:accent5>
      <a:accent6>
        <a:srgbClr val="D65600"/>
      </a:accent6>
      <a:hlink>
        <a:srgbClr val="100F76"/>
      </a:hlink>
      <a:folHlink>
        <a:srgbClr val="969696"/>
      </a:folHlink>
    </a:clrScheme>
    <a:fontScheme name="IFS Template 200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99999"/>
        </a:solidFill>
        <a:ln w="9525" cap="flat" cmpd="sng" algn="ctr">
          <a:no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50000"/>
          </a:spcBef>
          <a:spcAft>
            <a:spcPct val="0"/>
          </a:spcAft>
          <a:buClrTx/>
          <a:buSzTx/>
          <a:buFontTx/>
          <a:buNone/>
          <a:defRPr kumimoji="0" lang="en-US" sz="10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999999"/>
        </a:solidFill>
        <a:ln w="9525" cap="flat" cmpd="sng" algn="ctr">
          <a:no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50000"/>
          </a:spcBef>
          <a:spcAft>
            <a:spcPct val="0"/>
          </a:spcAft>
          <a:buClrTx/>
          <a:buSzTx/>
          <a:buFontTx/>
          <a:buNone/>
          <a:defRPr kumimoji="0" lang="en-US" sz="10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IFS Template 200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FS Template 200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FS Template 200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FS Template 200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FS Template 20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FS Template 20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FS Template 20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FS Template 2003 8">
        <a:dk1>
          <a:srgbClr val="000000"/>
        </a:dk1>
        <a:lt1>
          <a:srgbClr val="FFFFFF"/>
        </a:lt1>
        <a:dk2>
          <a:srgbClr val="000000"/>
        </a:dk2>
        <a:lt2>
          <a:srgbClr val="808080"/>
        </a:lt2>
        <a:accent1>
          <a:srgbClr val="DE181A"/>
        </a:accent1>
        <a:accent2>
          <a:srgbClr val="EC6000"/>
        </a:accent2>
        <a:accent3>
          <a:srgbClr val="FFFFFF"/>
        </a:accent3>
        <a:accent4>
          <a:srgbClr val="000000"/>
        </a:accent4>
        <a:accent5>
          <a:srgbClr val="ECABAB"/>
        </a:accent5>
        <a:accent6>
          <a:srgbClr val="D65600"/>
        </a:accent6>
        <a:hlink>
          <a:srgbClr val="100F76"/>
        </a:hlink>
        <a:folHlink>
          <a:srgbClr val="B2B2B2"/>
        </a:folHlink>
      </a:clrScheme>
      <a:clrMap bg1="lt1" tx1="dk1" bg2="lt2" tx2="dk2" accent1="accent1" accent2="accent2" accent3="accent3" accent4="accent4" accent5="accent5" accent6="accent6" hlink="hlink" folHlink="folHlink"/>
    </a:extraClrScheme>
    <a:extraClrScheme>
      <a:clrScheme name="IFS Template 2003 9">
        <a:dk1>
          <a:srgbClr val="808080"/>
        </a:dk1>
        <a:lt1>
          <a:srgbClr val="FFFFFF"/>
        </a:lt1>
        <a:dk2>
          <a:srgbClr val="000000"/>
        </a:dk2>
        <a:lt2>
          <a:srgbClr val="FFFFFF"/>
        </a:lt2>
        <a:accent1>
          <a:srgbClr val="DE181A"/>
        </a:accent1>
        <a:accent2>
          <a:srgbClr val="EC6000"/>
        </a:accent2>
        <a:accent3>
          <a:srgbClr val="AAAAAA"/>
        </a:accent3>
        <a:accent4>
          <a:srgbClr val="DADADA"/>
        </a:accent4>
        <a:accent5>
          <a:srgbClr val="ECABAB"/>
        </a:accent5>
        <a:accent6>
          <a:srgbClr val="D65600"/>
        </a:accent6>
        <a:hlink>
          <a:srgbClr val="100F76"/>
        </a:hlink>
        <a:folHlink>
          <a:srgbClr val="B2B2B2"/>
        </a:folHlink>
      </a:clrScheme>
      <a:clrMap bg1="dk2" tx1="lt1" bg2="dk1" tx2="lt2" accent1="accent1" accent2="accent2" accent3="accent3" accent4="accent4" accent5="accent5" accent6="accent6" hlink="hlink" folHlink="folHlink"/>
    </a:extraClrScheme>
    <a:extraClrScheme>
      <a:clrScheme name="IFS Template 2003 10">
        <a:dk1>
          <a:srgbClr val="000000"/>
        </a:dk1>
        <a:lt1>
          <a:srgbClr val="FFFFFF"/>
        </a:lt1>
        <a:dk2>
          <a:srgbClr val="000000"/>
        </a:dk2>
        <a:lt2>
          <a:srgbClr val="808080"/>
        </a:lt2>
        <a:accent1>
          <a:srgbClr val="DE181A"/>
        </a:accent1>
        <a:accent2>
          <a:srgbClr val="EC6000"/>
        </a:accent2>
        <a:accent3>
          <a:srgbClr val="FFFFFF"/>
        </a:accent3>
        <a:accent4>
          <a:srgbClr val="000000"/>
        </a:accent4>
        <a:accent5>
          <a:srgbClr val="ECABAB"/>
        </a:accent5>
        <a:accent6>
          <a:srgbClr val="D65600"/>
        </a:accent6>
        <a:hlink>
          <a:srgbClr val="100F76"/>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rldwide design template">
  <a:themeElements>
    <a:clrScheme name="Worldwide design template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Worldwide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Worldwide design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orldwide design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orldwide design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orldwide design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orldwide design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orldwide design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orldwide design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orldwide design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orldwide design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orldwide design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orldwide design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orldwide design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orldwide design template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orldwide design template">
  <a:themeElements>
    <a:clrScheme name="Worldwide design template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Worldwide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Worldwide design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orldwide design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orldwide design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orldwide design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orldwide design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orldwide design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orldwide design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orldwide design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orldwide design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orldwide design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orldwide design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orldwide design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orldwide design template 1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ERP业务需求分析方法</Template>
  <TotalTime>0</TotalTime>
  <Words>7995</Words>
  <Application>WPS 演示</Application>
  <PresentationFormat>全屏显示(4:3)</PresentationFormat>
  <Paragraphs>766</Paragraphs>
  <Slides>69</Slides>
  <Notes>1</Notes>
  <HiddenSlides>0</HiddenSlides>
  <MMClips>0</MMClips>
  <ScaleCrop>false</ScaleCrop>
  <HeadingPairs>
    <vt:vector size="8" baseType="variant">
      <vt:variant>
        <vt:lpstr>已用的字体</vt:lpstr>
      </vt:variant>
      <vt:variant>
        <vt:i4>22</vt:i4>
      </vt:variant>
      <vt:variant>
        <vt:lpstr>主题</vt:lpstr>
      </vt:variant>
      <vt:variant>
        <vt:i4>3</vt:i4>
      </vt:variant>
      <vt:variant>
        <vt:lpstr>嵌入 OLE 服务器</vt:lpstr>
      </vt:variant>
      <vt:variant>
        <vt:i4>27</vt:i4>
      </vt:variant>
      <vt:variant>
        <vt:lpstr>幻灯片标题</vt:lpstr>
      </vt:variant>
      <vt:variant>
        <vt:i4>69</vt:i4>
      </vt:variant>
    </vt:vector>
  </HeadingPairs>
  <TitlesOfParts>
    <vt:vector size="121" baseType="lpstr">
      <vt:lpstr>Arial</vt:lpstr>
      <vt:lpstr>宋体</vt:lpstr>
      <vt:lpstr>Wingdings</vt:lpstr>
      <vt:lpstr>Arial Narrow</vt:lpstr>
      <vt:lpstr>Times New Roman</vt:lpstr>
      <vt:lpstr>Webdings</vt:lpstr>
      <vt:lpstr>StplGaramond</vt:lpstr>
      <vt:lpstr>Segoe Print</vt:lpstr>
      <vt:lpstr>隶书</vt:lpstr>
      <vt:lpstr>微软雅黑</vt:lpstr>
      <vt:lpstr>方正粗宋简体</vt:lpstr>
      <vt:lpstr>楷体_GB2312</vt:lpstr>
      <vt:lpstr>Arial Unicode MS</vt:lpstr>
      <vt:lpstr>Calibri</vt:lpstr>
      <vt:lpstr>黑体</vt:lpstr>
      <vt:lpstr>华文楷体</vt:lpstr>
      <vt:lpstr>PMingLiU</vt:lpstr>
      <vt:lpstr>MingLiU-ExtB</vt:lpstr>
      <vt:lpstr>楷体</vt:lpstr>
      <vt:lpstr>Cambria Math</vt:lpstr>
      <vt:lpstr>MS Mincho</vt:lpstr>
      <vt:lpstr>华文彩云</vt:lpstr>
      <vt:lpstr>IFS Template 2003</vt:lpstr>
      <vt:lpstr>Worldwide design template</vt:lpstr>
      <vt:lpstr>1_Worldwide design template</vt:lpstr>
      <vt:lpstr>Equation.3</vt:lpstr>
      <vt:lpstr>Paint.Picture</vt:lpstr>
      <vt:lpstr>Equation.DSMT4</vt:lpstr>
      <vt:lpstr>Equation.DSMT4</vt:lpstr>
      <vt:lpstr>Visio.Drawing.6</vt:lpstr>
      <vt:lpstr>Visio.Drawing.15</vt:lpstr>
      <vt:lpstr>Visio.Drawing.15</vt:lpstr>
      <vt:lpstr>Visio.Drawing.15</vt:lpstr>
      <vt:lpstr>Equation.DSMT4</vt:lpstr>
      <vt:lpstr>Visio.Drawing.15</vt:lpstr>
      <vt:lpstr>Equation.DSMT4</vt:lpstr>
      <vt:lpstr>Equation.KSEE3</vt:lpstr>
      <vt:lpstr>Equation.DSMT4</vt:lpstr>
      <vt:lpstr>Visio.Drawing.15</vt:lpstr>
      <vt:lpstr>Equation.KSEE3</vt:lpstr>
      <vt:lpstr>Visio.Drawing.15</vt:lpstr>
      <vt:lpstr>Equation.3</vt:lpstr>
      <vt:lpstr>Visio.Drawing.15</vt:lpstr>
      <vt:lpstr>Equation.3</vt:lpstr>
      <vt:lpstr>Visio.Drawing.15</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机器人轨迹规划</vt:lpstr>
      <vt:lpstr>机器人轨迹规划</vt:lpstr>
      <vt:lpstr>PowerPoint 演示文稿</vt:lpstr>
      <vt:lpstr>PowerPoint 演示文稿</vt:lpstr>
      <vt:lpstr>关节空间描述与直角坐标描述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平面圆弧插补</vt:lpstr>
      <vt:lpstr>平面圆弧插补</vt:lpstr>
      <vt:lpstr>平面圆弧插补</vt:lpstr>
      <vt:lpstr> 平面圆弧插补</vt:lpstr>
      <vt:lpstr> 空间圆弧插补</vt:lpstr>
      <vt:lpstr>PowerPoint 演示文稿</vt:lpstr>
      <vt:lpstr>PowerPoint 演示文稿</vt:lpstr>
      <vt:lpstr>PowerPoint 演示文稿</vt:lpstr>
    </vt:vector>
  </TitlesOfParts>
  <Company>SDJD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工业机器人运动学</dc:title>
  <dc:creator>Bluesky</dc:creator>
  <cp:lastModifiedBy>Administrator</cp:lastModifiedBy>
  <cp:revision>543</cp:revision>
  <dcterms:created xsi:type="dcterms:W3CDTF">2007-09-13T08:37:00Z</dcterms:created>
  <dcterms:modified xsi:type="dcterms:W3CDTF">2022-11-07T23:39:20Z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AA80C79C5CDD46D999498DC5A79FE0A0</vt:lpwstr>
  </property>
</Properties>
</file>